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3"/>
  </p:notesMasterIdLst>
  <p:handoutMasterIdLst>
    <p:handoutMasterId r:id="rId34"/>
  </p:handoutMasterIdLst>
  <p:sldIdLst>
    <p:sldId id="256" r:id="rId2"/>
    <p:sldId id="257" r:id="rId3"/>
    <p:sldId id="258" r:id="rId4"/>
    <p:sldId id="276" r:id="rId5"/>
    <p:sldId id="308" r:id="rId6"/>
    <p:sldId id="309" r:id="rId7"/>
    <p:sldId id="278" r:id="rId8"/>
    <p:sldId id="280" r:id="rId9"/>
    <p:sldId id="281" r:id="rId10"/>
    <p:sldId id="310" r:id="rId11"/>
    <p:sldId id="311" r:id="rId12"/>
    <p:sldId id="312" r:id="rId13"/>
    <p:sldId id="298" r:id="rId14"/>
    <p:sldId id="313" r:id="rId15"/>
    <p:sldId id="314" r:id="rId16"/>
    <p:sldId id="315" r:id="rId17"/>
    <p:sldId id="316" r:id="rId18"/>
    <p:sldId id="317" r:id="rId19"/>
    <p:sldId id="318" r:id="rId20"/>
    <p:sldId id="319" r:id="rId21"/>
    <p:sldId id="320" r:id="rId22"/>
    <p:sldId id="321" r:id="rId23"/>
    <p:sldId id="322" r:id="rId24"/>
    <p:sldId id="323" r:id="rId25"/>
    <p:sldId id="288" r:id="rId26"/>
    <p:sldId id="291" r:id="rId27"/>
    <p:sldId id="303" r:id="rId28"/>
    <p:sldId id="325" r:id="rId29"/>
    <p:sldId id="324" r:id="rId30"/>
    <p:sldId id="306" r:id="rId31"/>
    <p:sldId id="275" r:id="rId32"/>
  </p:sldIdLst>
  <p:sldSz cx="9144000" cy="6858000" type="screen4x3"/>
  <p:notesSz cx="7023100" cy="93091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353" autoAdjust="0"/>
    <p:restoredTop sz="85356" autoAdjust="0"/>
  </p:normalViewPr>
  <p:slideViewPr>
    <p:cSldViewPr>
      <p:cViewPr varScale="1">
        <p:scale>
          <a:sx n="62" d="100"/>
          <a:sy n="62" d="100"/>
        </p:scale>
        <p:origin x="-1362" y="-7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462"/>
    </p:cViewPr>
  </p:sorterViewPr>
  <p:notesViewPr>
    <p:cSldViewPr>
      <p:cViewPr varScale="1">
        <p:scale>
          <a:sx n="81" d="100"/>
          <a:sy n="81" d="100"/>
        </p:scale>
        <p:origin x="-198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376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2" tIns="46656" rIns="93312" bIns="46656" rtlCol="0"/>
          <a:lstStyle>
            <a:lvl1pPr algn="r">
              <a:defRPr sz="1200"/>
            </a:lvl1pPr>
          </a:lstStyle>
          <a:p>
            <a:fld id="{7D7C40D9-E99B-423A-BA33-59C44F0EFCC7}" type="datetimeFigureOut">
              <a:rPr lang="en-US" smtClean="0"/>
              <a:pPr/>
              <a:t>11/8/2013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29"/>
            <a:ext cx="3043343" cy="465455"/>
          </a:xfrm>
          <a:prstGeom prst="rect">
            <a:avLst/>
          </a:prstGeom>
        </p:spPr>
        <p:txBody>
          <a:bodyPr vert="horz" lIns="93312" tIns="46656" rIns="93312"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12" tIns="46656" rIns="93312" bIns="46656" rtlCol="0" anchor="b"/>
          <a:lstStyle>
            <a:lvl1pPr algn="r">
              <a:defRPr sz="1200"/>
            </a:lvl1pPr>
          </a:lstStyle>
          <a:p>
            <a:fld id="{A26B27F6-7E2E-441F-9706-54BD3476655E}" type="slidenum">
              <a:rPr lang="en-US" smtClean="0"/>
              <a:pPr/>
              <a:t>‹#›</a:t>
            </a:fld>
            <a:endParaRPr lang="en-US"/>
          </a:p>
        </p:txBody>
      </p:sp>
    </p:spTree>
    <p:extLst>
      <p:ext uri="{BB962C8B-B14F-4D97-AF65-F5344CB8AC3E}">
        <p14:creationId xmlns:p14="http://schemas.microsoft.com/office/powerpoint/2010/main" val="143818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1</a:t>
            </a:fld>
            <a:endParaRPr lang="en-US"/>
          </a:p>
        </p:txBody>
      </p:sp>
    </p:spTree>
    <p:extLst>
      <p:ext uri="{BB962C8B-B14F-4D97-AF65-F5344CB8AC3E}">
        <p14:creationId xmlns:p14="http://schemas.microsoft.com/office/powerpoint/2010/main" val="5128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The breakout of slots by age group has been pretty stable over the past few years.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Most of the Resource and Referral calls we get are from parents looking for infant care but it seems that they are able to find it currently.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10</a:t>
            </a:fld>
            <a:endParaRPr lang="en-US"/>
          </a:p>
        </p:txBody>
      </p:sp>
    </p:spTree>
    <p:extLst>
      <p:ext uri="{BB962C8B-B14F-4D97-AF65-F5344CB8AC3E}">
        <p14:creationId xmlns:p14="http://schemas.microsoft.com/office/powerpoint/2010/main" val="4012729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New York is the second most expensive state in the US, trailing only Massachusetts.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Westchester is generally at or near the top in NYS.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These are the average costs by different modalities of regulated care as of the end of 2012 – some small decreases over the prior year, but still expensive.</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Paying for child care is not for the faint of heart.   And if you have more than one child in need of care, it is very, very difficult.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11</a:t>
            </a:fld>
            <a:endParaRPr lang="en-US"/>
          </a:p>
        </p:txBody>
      </p:sp>
    </p:spTree>
    <p:extLst>
      <p:ext uri="{BB962C8B-B14F-4D97-AF65-F5344CB8AC3E}">
        <p14:creationId xmlns:p14="http://schemas.microsoft.com/office/powerpoint/2010/main" val="113958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For lower wage earning families,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there is less financial assistance for child care than a few years ago.</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Child Care Subsidy Program requires parents to contribute more, now 27% of income over the federal poverty level.   The parent share was 33% in 2004, over a series of budgets went as low as 10% in 2009, in an intentional effort to ease the affordability barrier.    </a:t>
            </a: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Westchester has no waiting list as do other counties. The cap for Low Income eligibility is still at 200% of FPL  and it has been reduced in other counties, sometimes to 140% or 125%.</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Families earning over 200% of FPL used to receive help through a subsidy program we call Title XX.   Now that’s only true for families already on it, or those moving up from the LI category.</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In 2006, the Westchester County Board of Legislators (BOL) with the assistance of the Department of Social Services (DSS), created the Westchester Child Care Scholarship Program which for several years, distributed about 250 scholarships averaging $3,600 to families over the Title XX cap.   The household income for these families averaged $43k, and the parents were still, on average, paying for about 2/3 of the child care bill, still a big bite.   That program ended in spring 2010.   </a:t>
            </a: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Thanks to the generosity of Mrs. Pat </a:t>
            </a:r>
            <a:r>
              <a:rPr lang="en-US" dirty="0" err="1" smtClean="0">
                <a:latin typeface="Arial" panose="020B0604020202020204" pitchFamily="34" charset="0"/>
                <a:cs typeface="Arial" panose="020B0604020202020204" pitchFamily="34" charset="0"/>
              </a:rPr>
              <a:t>Lanza</a:t>
            </a:r>
            <a:r>
              <a:rPr lang="en-US" dirty="0" smtClean="0">
                <a:latin typeface="Arial" panose="020B0604020202020204" pitchFamily="34" charset="0"/>
                <a:cs typeface="Arial" panose="020B0604020202020204" pitchFamily="34" charset="0"/>
              </a:rPr>
              <a:t> and others, the Council has been able to make child care scholarship awards to about 50 families this year.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12</a:t>
            </a:fld>
            <a:endParaRPr lang="en-US"/>
          </a:p>
        </p:txBody>
      </p:sp>
    </p:spTree>
    <p:extLst>
      <p:ext uri="{BB962C8B-B14F-4D97-AF65-F5344CB8AC3E}">
        <p14:creationId xmlns:p14="http://schemas.microsoft.com/office/powerpoint/2010/main" val="397276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Our child care sector is heavily influenced by policy and spending decisions made in DC and Albany, not just Westchester.</a:t>
            </a: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NYS’s share of federal child care dollars has gone down in each of the last few years (except for ARRA) – because of slower population growth relative to other states, and less child care funding appropriated in DC.</a:t>
            </a: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For families at moderate/middle income levels, there’s not a great deal of financial help.   </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Dependent Care Assistance Plans, where families set aside pre-tax dollars to use for child care expenses are under-utilized.   Employers don’t promote them, the cap is at $5k per family and has been at that level for years, and if you don’t use the money, you lose it.    They only work for families who can carve out those dollars in the first place, which isn’t everybody.</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Tax credits for child care have been flat without increases to reflect the growth in costs.   </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Parents largely on their own for child care and early learning, in contrast to  the amount of financial assistance available later on  for secondary education.</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A26B27F6-7E2E-441F-9706-54BD3476655E}" type="slidenum">
              <a:rPr lang="en-US" smtClean="0"/>
              <a:pPr/>
              <a:t>13</a:t>
            </a:fld>
            <a:endParaRPr lang="en-US"/>
          </a:p>
        </p:txBody>
      </p:sp>
    </p:spTree>
    <p:extLst>
      <p:ext uri="{BB962C8B-B14F-4D97-AF65-F5344CB8AC3E}">
        <p14:creationId xmlns:p14="http://schemas.microsoft.com/office/powerpoint/2010/main" val="342300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367626"/>
            <a:ext cx="5618480" cy="4189095"/>
          </a:xfrm>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On the quality side, we have much better news.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Few Westchester programs are nationally accredited, only 28, about half of the number a few years ago because of the higher costs and new standards associated with the process.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But, we have seen great interest in </a:t>
            </a:r>
            <a:r>
              <a:rPr lang="en-US" dirty="0" err="1" smtClean="0">
                <a:latin typeface="Arial" panose="020B0604020202020204" pitchFamily="34" charset="0"/>
                <a:cs typeface="Arial" panose="020B0604020202020204" pitchFamily="34" charset="0"/>
              </a:rPr>
              <a:t>QUALITYstarsNY</a:t>
            </a:r>
            <a:r>
              <a:rPr lang="en-US" dirty="0" smtClean="0">
                <a:latin typeface="Arial" panose="020B0604020202020204" pitchFamily="34" charset="0"/>
                <a:cs typeface="Arial" panose="020B0604020202020204" pitchFamily="34" charset="0"/>
              </a:rPr>
              <a:t>.  The most recent opportunity to be involved went over very well, attracting double the target number of participants.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Several years ago, the Council revamped its Intensive TA model, using  assessments to inform the actual consultation and measure the results.   It’s a lot of work for the child care program, and it feels uncomfortable and that, combined with our insistence on reporting any serious regulatory violations we might observe, made many programs hesitant to participate.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Now, recruitment is pretty easy, and the results are usually great.  In most recent QI work, all 33  participants improved their program quality scores.   At the pre-assessment, only 8 of the 33 scored a 5 or better, considered evidence of good quality while at the post assessment, 30 reached 5 or more.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14</a:t>
            </a:fld>
            <a:endParaRPr lang="en-US" dirty="0"/>
          </a:p>
        </p:txBody>
      </p:sp>
    </p:spTree>
    <p:extLst>
      <p:ext uri="{BB962C8B-B14F-4D97-AF65-F5344CB8AC3E}">
        <p14:creationId xmlns:p14="http://schemas.microsoft.com/office/powerpoint/2010/main" val="1476623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This summer we decided we wanted to hear from more parents about their experiences with child care.    We used the questions from an earlier study commissioned by DSS in 2006 to gain feedback from parents.   The survey was available on-line or via hard copy and was open for about two months, August and September.</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sought broad participation – geographically, by income, by type of care, age of children, etc.    We distributed the survey to our parents, nonprofit partners, elected officials and the media.   It was advertised in the Journal News.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In retrospect, we could have used a longer time period and a different time of year – August in particular was not especially productive.</a:t>
            </a:r>
          </a:p>
          <a:p>
            <a:pPr marL="287064" indent="-287064">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15</a:t>
            </a:fld>
            <a:endParaRPr lang="en-US"/>
          </a:p>
        </p:txBody>
      </p:sp>
    </p:spTree>
    <p:extLst>
      <p:ext uri="{BB962C8B-B14F-4D97-AF65-F5344CB8AC3E}">
        <p14:creationId xmlns:p14="http://schemas.microsoft.com/office/powerpoint/2010/main" val="415242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Despite this being the first time out of the gate, we had 731 respondents, with the biggest number from Southern Westchester, the most populous section of the county.</a:t>
            </a:r>
          </a:p>
          <a:p>
            <a:pPr marL="172239" indent="-17223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The respondents’ were families with 3 or 4 members, almost all of whom had someone working outside the home.</a:t>
            </a:r>
          </a:p>
          <a:p>
            <a:pPr marL="172239" indent="-172239">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Half were 2 parent working families followed by  single working parents and a two parent family with one home and the other out working.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16</a:t>
            </a:fld>
            <a:endParaRPr lang="en-US"/>
          </a:p>
        </p:txBody>
      </p:sp>
    </p:spTree>
    <p:extLst>
      <p:ext uri="{BB962C8B-B14F-4D97-AF65-F5344CB8AC3E}">
        <p14:creationId xmlns:p14="http://schemas.microsoft.com/office/powerpoint/2010/main" val="349838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Most of the respondents had children in care, and all ages of children, though the children tended to be older rather than younger with only 14% with babies.   It’s important to remember this as care for babies is the most expensive, and thus the older age of the children may have kept the child care costs down for the respondents.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Surprisingly, household income was skewed, from very low-wage earning families to some very comfortable at 100,000 and 200,000.</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did not capture as many moderate and middle families as we expected.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17</a:t>
            </a:fld>
            <a:endParaRPr lang="en-US"/>
          </a:p>
        </p:txBody>
      </p:sp>
    </p:spTree>
    <p:extLst>
      <p:ext uri="{BB962C8B-B14F-4D97-AF65-F5344CB8AC3E}">
        <p14:creationId xmlns:p14="http://schemas.microsoft.com/office/powerpoint/2010/main" val="312245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found that almost everyone is using regulated care, most often in centers.   But there is a lot of informal care in use as well, such as care by relatives, babysitters and nannies.   We saw that many families are using combinations of formal and informal care.</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The biggest group was using full-time, Monday through Friday care.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18</a:t>
            </a:fld>
            <a:endParaRPr lang="en-US"/>
          </a:p>
        </p:txBody>
      </p:sp>
    </p:spTree>
    <p:extLst>
      <p:ext uri="{BB962C8B-B14F-4D97-AF65-F5344CB8AC3E}">
        <p14:creationId xmlns:p14="http://schemas.microsoft.com/office/powerpoint/2010/main" val="445286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When it came to listing the factors used in selecting child care, the respondents cited location (closeness to home or work) first…regardless of the age of child.</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Several other factors clustered around 10-12% such as hours needed by the parent, cost and the appearance of happy kids.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Parents of preschoolers and those from K to 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grade identified “overall quality” as a factor at a rate of 10%.</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More specific quality indicators such as caregiver education/training, the activities, or perception of a learning environment, found little traction with scores of around 2 to 4%.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19</a:t>
            </a:fld>
            <a:endParaRPr lang="en-US"/>
          </a:p>
        </p:txBody>
      </p:sp>
    </p:spTree>
    <p:extLst>
      <p:ext uri="{BB962C8B-B14F-4D97-AF65-F5344CB8AC3E}">
        <p14:creationId xmlns:p14="http://schemas.microsoft.com/office/powerpoint/2010/main" val="424472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On behalf of the Child Care Council Board of Directors , welcome to our 2</a:t>
            </a:r>
            <a:r>
              <a:rPr lang="en-US" baseline="30000" dirty="0" smtClean="0">
                <a:latin typeface="Arial" panose="020B0604020202020204" pitchFamily="34" charset="0"/>
                <a:cs typeface="Arial" panose="020B0604020202020204" pitchFamily="34" charset="0"/>
              </a:rPr>
              <a:t>nd</a:t>
            </a:r>
            <a:r>
              <a:rPr lang="en-US" dirty="0" smtClean="0">
                <a:latin typeface="Arial" panose="020B0604020202020204" pitchFamily="34" charset="0"/>
                <a:cs typeface="Arial" panose="020B0604020202020204" pitchFamily="34" charset="0"/>
              </a:rPr>
              <a:t> Annual Child Care Report Card Challenge.  The Council has been providing unique services in Westchester County for over 4 decades, investing in children’s futures by promoting and supporting quality early care and education.</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We believe that quality child care is a real difference maker, not only for individual children and families, but also for education, business, and entire communities.</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Child care should be part of any discussion of education reform, workforce </a:t>
            </a:r>
            <a:r>
              <a:rPr lang="en-US" dirty="0" smtClean="0">
                <a:latin typeface="Arial" panose="020B0604020202020204" pitchFamily="34" charset="0"/>
                <a:cs typeface="Arial" panose="020B0604020202020204" pitchFamily="34" charset="0"/>
              </a:rPr>
              <a:t>pipelines,  economic development, </a:t>
            </a:r>
            <a:r>
              <a:rPr lang="en-US" dirty="0">
                <a:latin typeface="Arial" panose="020B0604020202020204" pitchFamily="34" charset="0"/>
                <a:cs typeface="Arial" panose="020B0604020202020204" pitchFamily="34" charset="0"/>
              </a:rPr>
              <a:t>reducing public expenditures or attacking the national deficit.    So we thought you should know how we’re doing here in Westchester.   Spoiler Alert – there’s good and bad news.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2</a:t>
            </a:fld>
            <a:endParaRPr lang="en-US"/>
          </a:p>
        </p:txBody>
      </p:sp>
    </p:spTree>
    <p:extLst>
      <p:ext uri="{BB962C8B-B14F-4D97-AF65-F5344CB8AC3E}">
        <p14:creationId xmlns:p14="http://schemas.microsoft.com/office/powerpoint/2010/main" val="3644731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We found that as family income increased, generally so did what they were paying for child care.</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We saw a wide range of costs, from $0 to $24 to over $900 a week. </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The biggest number of families clustered </a:t>
            </a:r>
            <a:r>
              <a:rPr lang="en-US" dirty="0">
                <a:latin typeface="Arial" panose="020B0604020202020204" pitchFamily="34" charset="0"/>
                <a:cs typeface="Arial" panose="020B0604020202020204" pitchFamily="34" charset="0"/>
              </a:rPr>
              <a:t>around $100 to $200 a </a:t>
            </a:r>
            <a:r>
              <a:rPr lang="en-US" dirty="0" smtClean="0">
                <a:latin typeface="Arial" panose="020B0604020202020204" pitchFamily="34" charset="0"/>
                <a:cs typeface="Arial" panose="020B0604020202020204" pitchFamily="34" charset="0"/>
              </a:rPr>
              <a:t>week. </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When we combined a couple of the lower cost options, we found that 40% were paying $100 or less, though $100 a week is a big bill for lower wage earners.  We believe that this could be a result of families using different combinations of regulated care and family members, to keep costs down.</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We saw that a significant number were paying $300 to $500 a week which translates into $15,600 to $26,000 annually.</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Important to keep in mind that most families were not purchasing infant care.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20</a:t>
            </a:fld>
            <a:endParaRPr lang="en-US"/>
          </a:p>
        </p:txBody>
      </p:sp>
    </p:spTree>
    <p:extLst>
      <p:ext uri="{BB962C8B-B14F-4D97-AF65-F5344CB8AC3E}">
        <p14:creationId xmlns:p14="http://schemas.microsoft.com/office/powerpoint/2010/main" val="2356396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Across income levels, we saw that lots of respondents reported difficulty in paying for care.   Forty one percent (41%)of higher income parents reported some difficulty in paying for child care ranging from sometimes to always.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Respondents said that because of the high cost of child care, they cut back on other household expenses, borrowed from friends/family and used credit cards.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About a third modified their use of child care to save money and others reduced their work hours.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Parents just over income eligibility for the child care subsidy program now (200% FPL) were in the most financial distress.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21</a:t>
            </a:fld>
            <a:endParaRPr lang="en-US"/>
          </a:p>
        </p:txBody>
      </p:sp>
    </p:spTree>
    <p:extLst>
      <p:ext uri="{BB962C8B-B14F-4D97-AF65-F5344CB8AC3E}">
        <p14:creationId xmlns:p14="http://schemas.microsoft.com/office/powerpoint/2010/main" val="614913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In looking at the respondents who are currently using the Child Care Subsidy Program to pay for care, we found that almost half are having trouble paying and a quarter are behind on their payments.  Only about one quarter regularly pay on their own.</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This group also reported high rates of borrowing money and/or using credit cards.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22</a:t>
            </a:fld>
            <a:endParaRPr lang="en-US"/>
          </a:p>
        </p:txBody>
      </p:sp>
    </p:spTree>
    <p:extLst>
      <p:ext uri="{BB962C8B-B14F-4D97-AF65-F5344CB8AC3E}">
        <p14:creationId xmlns:p14="http://schemas.microsoft.com/office/powerpoint/2010/main" val="1788976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Considering all the respondents as a group, we found that 9 out of 10 were satisfied or very satisfied with their child care arrangements. This was in contrast to the earlier parent survey commissioned by DSS where one of the chief findings was that parents were not satisfied with the quality of their child care, particular at high Westchester prices.</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When respondents had made changes in their child care arrangements it was largely around school opening or closing or changes in parents’ work hours.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When asked if there was something that they could change about their child care, 32% of all respondents said they would change the cost</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23</a:t>
            </a:fld>
            <a:endParaRPr lang="en-US"/>
          </a:p>
        </p:txBody>
      </p:sp>
    </p:spTree>
    <p:extLst>
      <p:ext uri="{BB962C8B-B14F-4D97-AF65-F5344CB8AC3E}">
        <p14:creationId xmlns:p14="http://schemas.microsoft.com/office/powerpoint/2010/main" val="430837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As in real estate, decisions about child care seem to focus on location – for every age child.</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There are real concerns about cost, at every income level and in particular, for those around/slightly above Title XX  (ex. family of 3 between 49k and 59k).</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Hours of care that parents need also important.</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Parents are overwhelmingly satisfied with their child care.</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Much more financial help is needed for families at all income levels and in particular, those just over current eligibility for the child care subsidy.</a:t>
            </a:r>
          </a:p>
          <a:p>
            <a:pPr marL="172239" indent="-172239">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Quality indicators not really in the decision-making process for parents other than a general sense that the children in the program look happy. Now we think quality in Westchester child care is improving too,  so we’re hoping that high parent satisfaction is more related to that than parents’ not understanding what they are looking at….and it could be both. </a:t>
            </a:r>
          </a:p>
          <a:p>
            <a:pPr marL="172239" indent="-172239">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24</a:t>
            </a:fld>
            <a:endParaRPr lang="en-US"/>
          </a:p>
        </p:txBody>
      </p:sp>
    </p:spTree>
    <p:extLst>
      <p:ext uri="{BB962C8B-B14F-4D97-AF65-F5344CB8AC3E}">
        <p14:creationId xmlns:p14="http://schemas.microsoft.com/office/powerpoint/2010/main" val="2270853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So let’s turn to our “Grades” on Westchester child care</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Last year, we gave Supply a B – because although, by the customary demand formula, we don’t have nearly enough regulated care, in fact, most parents that we work with directly do find care, there are vacancies all over the county – so we’re giving supply a B again.  </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think that actual demand is a function of ability to pay so until there are more financial resources available for families, we are likely to see less utilization of regulated care than we would otherwise.</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know from our recent survey of programs that enrollment remains low.  It would make sense for programs to understand the importance of location and available hours  for working parents.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Given the relationship between access to child care and business, it makes sense for any community development plan to include an assessment of child care availability, which is not currently the case.</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endParaRPr lang="en-US" sz="1400" dirty="0"/>
          </a:p>
          <a:p>
            <a:pPr marL="287064" indent="-287064">
              <a:buFont typeface="Arial" panose="020B0604020202020204" pitchFamily="34" charset="0"/>
              <a:buChar char="•"/>
            </a:pPr>
            <a:endParaRPr lang="en-US" sz="1400" dirty="0" smtClean="0"/>
          </a:p>
          <a:p>
            <a:pPr marL="287064" indent="-287064">
              <a:buFont typeface="Arial" panose="020B0604020202020204" pitchFamily="34" charset="0"/>
              <a:buChar char="•"/>
            </a:pPr>
            <a:endParaRPr lang="en-US" sz="1400" dirty="0"/>
          </a:p>
          <a:p>
            <a:pPr marL="287064" indent="-287064">
              <a:buFont typeface="Arial" panose="020B0604020202020204" pitchFamily="34" charset="0"/>
              <a:buChar char="•"/>
            </a:pPr>
            <a:endParaRPr lang="en-US" sz="1400" dirty="0" smtClean="0"/>
          </a:p>
          <a:p>
            <a:pPr marL="287064" indent="-287064">
              <a:buFont typeface="Arial" panose="020B0604020202020204" pitchFamily="34" charset="0"/>
              <a:buChar char="•"/>
            </a:pPr>
            <a:endParaRPr lang="en-US" sz="1400" dirty="0"/>
          </a:p>
          <a:p>
            <a:pPr marL="287064" indent="-287064">
              <a:buFont typeface="Arial" panose="020B0604020202020204" pitchFamily="34" charset="0"/>
              <a:buChar char="•"/>
            </a:pPr>
            <a:endParaRPr lang="en-US" sz="1400" dirty="0" smtClean="0"/>
          </a:p>
          <a:p>
            <a:pPr marL="287064" indent="-287064">
              <a:buFont typeface="Arial" panose="020B0604020202020204" pitchFamily="34" charset="0"/>
              <a:buChar char="•"/>
            </a:pPr>
            <a:endParaRPr lang="en-US" sz="1400" dirty="0" smtClean="0"/>
          </a:p>
        </p:txBody>
      </p:sp>
      <p:sp>
        <p:nvSpPr>
          <p:cNvPr id="4" name="Slide Number Placeholder 3"/>
          <p:cNvSpPr>
            <a:spLocks noGrp="1"/>
          </p:cNvSpPr>
          <p:nvPr>
            <p:ph type="sldNum" sz="quarter" idx="10"/>
          </p:nvPr>
        </p:nvSpPr>
        <p:spPr/>
        <p:txBody>
          <a:bodyPr/>
          <a:lstStyle/>
          <a:p>
            <a:fld id="{A26B27F6-7E2E-441F-9706-54BD3476655E}" type="slidenum">
              <a:rPr lang="en-US" smtClean="0"/>
              <a:pPr/>
              <a:t>25</a:t>
            </a:fld>
            <a:endParaRPr lang="en-US"/>
          </a:p>
        </p:txBody>
      </p:sp>
    </p:spTree>
    <p:extLst>
      <p:ext uri="{BB962C8B-B14F-4D97-AF65-F5344CB8AC3E}">
        <p14:creationId xmlns:p14="http://schemas.microsoft.com/office/powerpoint/2010/main" val="3423003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Last year we ranked affordability as a D given the loss of the Westchester Child Care Scholarship, the inability of new Title XX level parents to get child care subsidies. This year, the grade has fallen to a D-, with the further increase of the parent share from 20% to 27%.</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Compared to other counties, Westchester’s Child Care Subsidy Program is more generous and .the parent share might have gone all the way up to 35% as the administration attempted to do.  </a:t>
            </a:r>
          </a:p>
          <a:p>
            <a:r>
              <a:rPr lang="en-US" dirty="0" smtClean="0">
                <a:latin typeface="Arial" panose="020B0604020202020204" pitchFamily="34" charset="0"/>
                <a:cs typeface="Arial" panose="020B0604020202020204" pitchFamily="34" charset="0"/>
              </a:rPr>
              <a:t>  </a:t>
            </a: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Funding of child care doesn’t rest just with the county, it is a federal and state responsibility and they both have to do more.   But we think Westchester County does too, and we should get back to constructing a system that works well for families and children and ultimately for our educational system and business community, not aspire to something that is a little bit better than some really bad child care funding scenarios.    </a:t>
            </a: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So we pledge to do even more education and advocacy at every level of government.</a:t>
            </a:r>
            <a:endParaRPr lang="en-US"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26</a:t>
            </a:fld>
            <a:endParaRPr lang="en-US"/>
          </a:p>
        </p:txBody>
      </p:sp>
    </p:spTree>
    <p:extLst>
      <p:ext uri="{BB962C8B-B14F-4D97-AF65-F5344CB8AC3E}">
        <p14:creationId xmlns:p14="http://schemas.microsoft.com/office/powerpoint/2010/main" val="3423003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The quality grade moved up from a B- to a B, on the strength of what we heard from parents regarding their satisfaction with their care arrangements, the terrific engagement response to the latest QSNY opportunity, and our own experience in the field, where we see more and more programs and providers working hard to improve, and making significant gains.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So the message for us is to do even more quality improvement projects, do everything we can to get QSNY funded and fully implemented and redouble our efforts to educate parents and others on what quality early care and education is.</a:t>
            </a:r>
          </a:p>
        </p:txBody>
      </p:sp>
      <p:sp>
        <p:nvSpPr>
          <p:cNvPr id="4" name="Slide Number Placeholder 3"/>
          <p:cNvSpPr>
            <a:spLocks noGrp="1"/>
          </p:cNvSpPr>
          <p:nvPr>
            <p:ph type="sldNum" sz="quarter" idx="10"/>
          </p:nvPr>
        </p:nvSpPr>
        <p:spPr/>
        <p:txBody>
          <a:bodyPr/>
          <a:lstStyle/>
          <a:p>
            <a:fld id="{A26B27F6-7E2E-441F-9706-54BD3476655E}" type="slidenum">
              <a:rPr lang="en-US" smtClean="0"/>
              <a:pPr/>
              <a:t>27</a:t>
            </a:fld>
            <a:endParaRPr lang="en-US"/>
          </a:p>
        </p:txBody>
      </p:sp>
    </p:spTree>
    <p:extLst>
      <p:ext uri="{BB962C8B-B14F-4D97-AF65-F5344CB8AC3E}">
        <p14:creationId xmlns:p14="http://schemas.microsoft.com/office/powerpoint/2010/main" val="3423003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are distributing our Public Policy Agenda for 2014, drafted by the Public Policy Committee.  It will be considered by the full Board for adoption in late October.  </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First, we </a:t>
            </a: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ave to change the way we think about early care and education. It is not babysitting,  not a private family concern, but a community investment strategy.   It is not an “entitlement” but an investment.   </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have to make quality child care more affordable for more families and use the Child Care Subsidy Program more strategically; it is a lot of money,  most of it federal, somewhere in the neighborhood of $30 million or so.  We have to ensure that as much as possible, families are connected to quality child care options.</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need everyone to understand the differences between safe, regulated care, unlicensed settings, illegal operations and what real quality looks like, and the long-term implications of using one over the other.</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NY is one of a handful of states that doesn’t have a fully implemented QRIS, a user-friendly rating scale for child care quality.  This is one of the reasons NYS did not win an Early Learning Challenge Grant last year.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28</a:t>
            </a:fld>
            <a:endParaRPr lang="en-US"/>
          </a:p>
        </p:txBody>
      </p:sp>
    </p:spTree>
    <p:extLst>
      <p:ext uri="{BB962C8B-B14F-4D97-AF65-F5344CB8AC3E}">
        <p14:creationId xmlns:p14="http://schemas.microsoft.com/office/powerpoint/2010/main" val="4106301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Now we’d like to hear your reactions to our presentation including our Public Policy Agenda.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29</a:t>
            </a:fld>
            <a:endParaRPr lang="en-US"/>
          </a:p>
        </p:txBody>
      </p:sp>
    </p:spTree>
    <p:extLst>
      <p:ext uri="{BB962C8B-B14F-4D97-AF65-F5344CB8AC3E}">
        <p14:creationId xmlns:p14="http://schemas.microsoft.com/office/powerpoint/2010/main" val="148723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26B27F6-7E2E-441F-9706-54BD3476655E}" type="slidenum">
              <a:rPr lang="en-US" smtClean="0"/>
              <a:pPr/>
              <a:t>3</a:t>
            </a:fld>
            <a:endParaRPr lang="en-US"/>
          </a:p>
        </p:txBody>
      </p:sp>
      <p:sp>
        <p:nvSpPr>
          <p:cNvPr id="6" name="TextBox 5"/>
          <p:cNvSpPr txBox="1"/>
          <p:nvPr/>
        </p:nvSpPr>
        <p:spPr>
          <a:xfrm>
            <a:off x="830003" y="4654550"/>
            <a:ext cx="5363095" cy="3170523"/>
          </a:xfrm>
          <a:prstGeom prst="rect">
            <a:avLst/>
          </a:prstGeom>
          <a:noFill/>
        </p:spPr>
        <p:txBody>
          <a:bodyPr wrap="square" lIns="91861" tIns="45930" rIns="91861" bIns="45930" rtlCol="0">
            <a:spAutoFit/>
          </a:bodyPr>
          <a:lstStyle/>
          <a:p>
            <a:pPr marL="171450" indent="-171450">
              <a:buFont typeface="Arial" panose="020B0604020202020204" pitchFamily="34" charset="0"/>
              <a:buChar char="•"/>
            </a:pPr>
            <a:r>
              <a:rPr lang="en-US" sz="1200" dirty="0"/>
              <a:t>We’re here today to provide an update on how Westchester child care is doing and to offer our considered opinion on three key dimensions: supply, affordability and quality. </a:t>
            </a:r>
            <a:r>
              <a:rPr lang="en-US" sz="1200" dirty="0" smtClean="0"/>
              <a:t>We will also talk a little about what’s happening on the state and federal levels.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When we talk about Westchester’s child care sector we mean OCFS regulated programs.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We will share the results of our first parent survey on child care, then reveal this year’s child care grades, followed by a review of our Public Policy Agenda for 2014, still in formation.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We’re looking forward to hearing your thoughts so we’ll end with  a Q&amp;A session.</a:t>
            </a:r>
          </a:p>
          <a:p>
            <a:pPr marL="285750" indent="-285750">
              <a:buFont typeface="Arial" panose="020B0604020202020204" pitchFamily="34" charset="0"/>
              <a:buChar char="•"/>
            </a:pPr>
            <a:endParaRPr lang="en-US" sz="1400" dirty="0"/>
          </a:p>
          <a:p>
            <a:endParaRPr lang="en-US" dirty="0"/>
          </a:p>
        </p:txBody>
      </p:sp>
    </p:spTree>
    <p:extLst>
      <p:ext uri="{BB962C8B-B14F-4D97-AF65-F5344CB8AC3E}">
        <p14:creationId xmlns:p14="http://schemas.microsoft.com/office/powerpoint/2010/main" val="897619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On behalf of the Board of Directors of the Child Care Council, we ask you to support our work.</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When we finalize our Public Policy Agenda, we are going to circulate it for endorsement and we hope that you will do so.   </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Please talk to all your elected officials and community leaders about this issue and its importance to you.</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Consider candidates’ positions on early care and education at every level of government when you vote.  Too often children’s issues are given little priority either in campaigns or thereafter in policy-making.</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We welcome any/all ideas and support, so please contact us.   </a:t>
            </a:r>
            <a:endParaRPr lang="en-US" sz="1400"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30</a:t>
            </a:fld>
            <a:endParaRPr lang="en-US"/>
          </a:p>
        </p:txBody>
      </p:sp>
    </p:spTree>
    <p:extLst>
      <p:ext uri="{BB962C8B-B14F-4D97-AF65-F5344CB8AC3E}">
        <p14:creationId xmlns:p14="http://schemas.microsoft.com/office/powerpoint/2010/main" val="2482476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On behalf of the Council’s Public Policy Committee, thank you for your interest in affordable, quality child care for Westchester’s children.    For more info or to learn how you can help, contact Kathy Halas, Executive Director at 914-761-3456 ext. 102 </a:t>
            </a:r>
            <a:r>
              <a:rPr lang="en-US" smtClean="0">
                <a:latin typeface="Arial" panose="020B0604020202020204" pitchFamily="34" charset="0"/>
                <a:cs typeface="Arial" panose="020B0604020202020204" pitchFamily="34" charset="0"/>
              </a:rPr>
              <a:t>or kathyh@cccwny.org.</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Public Policy Committee</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Andrew Karlen, Esq., Chair</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Amy </a:t>
            </a:r>
            <a:r>
              <a:rPr lang="en-US" dirty="0" err="1" smtClean="0">
                <a:latin typeface="Arial" panose="020B0604020202020204" pitchFamily="34" charset="0"/>
                <a:cs typeface="Arial" panose="020B0604020202020204" pitchFamily="34" charset="0"/>
              </a:rPr>
              <a:t>Echelman</a:t>
            </a:r>
            <a:endParaRPr 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Dr. Josephine Moffett</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Camille Murphy</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Michelle Ortiz- Soto </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Jeff Samuelson</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Steven </a:t>
            </a:r>
            <a:r>
              <a:rPr lang="en-US" dirty="0" err="1" smtClean="0">
                <a:latin typeface="Arial" panose="020B0604020202020204" pitchFamily="34" charset="0"/>
                <a:cs typeface="Arial" panose="020B0604020202020204" pitchFamily="34" charset="0"/>
              </a:rPr>
              <a:t>Wysmuller</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Child Care Council of Westchester, Inc. staff</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Kathy Halas, Executive Director</a:t>
            </a:r>
          </a:p>
          <a:p>
            <a:r>
              <a:rPr lang="en-US" dirty="0" smtClean="0">
                <a:latin typeface="Arial" panose="020B0604020202020204" pitchFamily="34" charset="0"/>
                <a:cs typeface="Arial" panose="020B0604020202020204" pitchFamily="34" charset="0"/>
              </a:rPr>
              <a:t>Nicole Masucci, Director of Family and Employer Services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31</a:t>
            </a:fld>
            <a:endParaRPr lang="en-US"/>
          </a:p>
        </p:txBody>
      </p:sp>
    </p:spTree>
    <p:extLst>
      <p:ext uri="{BB962C8B-B14F-4D97-AF65-F5344CB8AC3E}">
        <p14:creationId xmlns:p14="http://schemas.microsoft.com/office/powerpoint/2010/main" val="215983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defTabSz="93312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world has gotten smaller in the last half century and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economy has become more dynamic and global.  </a:t>
            </a:r>
          </a:p>
          <a:p>
            <a:pPr defTabSz="933121">
              <a:defRPr/>
            </a:pPr>
            <a:r>
              <a:rPr lang="en-US" dirty="0" smtClean="0">
                <a:latin typeface="Arial" panose="020B0604020202020204" pitchFamily="34" charset="0"/>
                <a:cs typeface="Arial" panose="020B0604020202020204" pitchFamily="34" charset="0"/>
              </a:rPr>
              <a:t> </a:t>
            </a:r>
          </a:p>
          <a:p>
            <a:pPr marL="287064" indent="-287064" defTabSz="93312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There’s troubling evidence that U.S. children are losing ground - </a:t>
            </a:r>
            <a:endParaRPr lang="en-US" dirty="0">
              <a:latin typeface="Arial" panose="020B0604020202020204" pitchFamily="34" charset="0"/>
              <a:cs typeface="Arial" panose="020B0604020202020204" pitchFamily="34" charset="0"/>
            </a:endParaRPr>
          </a:p>
          <a:p>
            <a:pPr defTabSz="933121">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Mission </a:t>
            </a:r>
            <a:r>
              <a:rPr lang="en-US" dirty="0">
                <a:latin typeface="Arial" panose="020B0604020202020204" pitchFamily="34" charset="0"/>
                <a:cs typeface="Arial" panose="020B0604020202020204" pitchFamily="34" charset="0"/>
              </a:rPr>
              <a:t>Readiness, a nonpartisan organization of senior retired </a:t>
            </a:r>
            <a:endParaRPr lang="en-US" dirty="0" smtClean="0">
              <a:latin typeface="Arial" panose="020B0604020202020204" pitchFamily="34" charset="0"/>
              <a:cs typeface="Arial" panose="020B0604020202020204" pitchFamily="34" charset="0"/>
            </a:endParaRPr>
          </a:p>
          <a:p>
            <a:pPr defTabSz="933121">
              <a:defRPr/>
            </a:pPr>
            <a:r>
              <a:rPr lang="en-US" dirty="0" smtClean="0">
                <a:latin typeface="Arial" panose="020B0604020202020204" pitchFamily="34" charset="0"/>
                <a:cs typeface="Arial" panose="020B0604020202020204" pitchFamily="34" charset="0"/>
              </a:rPr>
              <a:t>      military </a:t>
            </a:r>
            <a:r>
              <a:rPr lang="en-US" dirty="0">
                <a:latin typeface="Arial" panose="020B0604020202020204" pitchFamily="34" charset="0"/>
                <a:cs typeface="Arial" panose="020B0604020202020204" pitchFamily="34" charset="0"/>
              </a:rPr>
              <a:t>leaders,  recently asserted that 75% of 17 to 24 year olds are </a:t>
            </a:r>
          </a:p>
          <a:p>
            <a:pPr defTabSz="933121">
              <a:defRPr/>
            </a:pPr>
            <a:r>
              <a:rPr lang="en-US" dirty="0" smtClean="0">
                <a:latin typeface="Arial" panose="020B0604020202020204" pitchFamily="34" charset="0"/>
                <a:cs typeface="Arial" panose="020B0604020202020204" pitchFamily="34" charset="0"/>
              </a:rPr>
              <a:t>      ineligible </a:t>
            </a:r>
            <a:r>
              <a:rPr lang="en-US" dirty="0">
                <a:latin typeface="Arial" panose="020B0604020202020204" pitchFamily="34" charset="0"/>
                <a:cs typeface="Arial" panose="020B0604020202020204" pitchFamily="34" charset="0"/>
              </a:rPr>
              <a:t>to serve in the military because they are physically unfit, </a:t>
            </a:r>
            <a:endParaRPr lang="en-US" dirty="0" smtClean="0">
              <a:latin typeface="Arial" panose="020B0604020202020204" pitchFamily="34" charset="0"/>
              <a:cs typeface="Arial" panose="020B0604020202020204" pitchFamily="34" charset="0"/>
            </a:endParaRPr>
          </a:p>
          <a:p>
            <a:pPr defTabSz="933121">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haven’t </a:t>
            </a:r>
            <a:r>
              <a:rPr lang="en-US" dirty="0">
                <a:latin typeface="Arial" panose="020B0604020202020204" pitchFamily="34" charset="0"/>
                <a:cs typeface="Arial" panose="020B0604020202020204" pitchFamily="34" charset="0"/>
              </a:rPr>
              <a:t>graduated from high school or have a criminal record</a:t>
            </a:r>
            <a:r>
              <a:rPr lang="en-US" dirty="0" smtClean="0">
                <a:latin typeface="Arial" panose="020B0604020202020204" pitchFamily="34" charset="0"/>
                <a:cs typeface="Arial" panose="020B0604020202020204" pitchFamily="34" charset="0"/>
              </a:rPr>
              <a:t>.</a:t>
            </a:r>
          </a:p>
          <a:p>
            <a:pPr marL="287064" indent="-287064" defTabSz="93312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Even though we’re spending more on education, student </a:t>
            </a:r>
            <a:r>
              <a:rPr lang="en-US" dirty="0">
                <a:latin typeface="Arial" panose="020B0604020202020204" pitchFamily="34" charset="0"/>
                <a:cs typeface="Arial" panose="020B0604020202020204" pitchFamily="34" charset="0"/>
              </a:rPr>
              <a:t>achievement, as measured on the National Assessment of Educational Progress, has been fairly flat.</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a:latin typeface="Arial" panose="020B0604020202020204" pitchFamily="34" charset="0"/>
                <a:cs typeface="Arial" panose="020B0604020202020204" pitchFamily="34" charset="0"/>
              </a:rPr>
              <a:t>The % of Americans with advanced degrees has slipped in last generation while China’s has grown from </a:t>
            </a:r>
            <a:r>
              <a:rPr lang="en-US" dirty="0" smtClean="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to 18% of  its population.</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a:latin typeface="Arial" panose="020B0604020202020204" pitchFamily="34" charset="0"/>
                <a:cs typeface="Arial" panose="020B0604020202020204" pitchFamily="34" charset="0"/>
              </a:rPr>
              <a:t>Our high school drop-out rate has increased for cohorts born after </a:t>
            </a:r>
            <a:r>
              <a:rPr lang="en-US" dirty="0" smtClean="0">
                <a:latin typeface="Arial" panose="020B0604020202020204" pitchFamily="34" charset="0"/>
                <a:cs typeface="Arial" panose="020B0604020202020204" pitchFamily="34" charset="0"/>
              </a:rPr>
              <a:t>1950.</a:t>
            </a:r>
            <a:endParaRPr lang="en-US" dirty="0">
              <a:latin typeface="Arial" panose="020B0604020202020204" pitchFamily="34" charset="0"/>
              <a:cs typeface="Arial" panose="020B0604020202020204" pitchFamily="34" charset="0"/>
            </a:endParaRPr>
          </a:p>
          <a:p>
            <a:pPr defTabSz="933121">
              <a:defRPr/>
            </a:pPr>
            <a:endParaRPr lang="en-US" dirty="0"/>
          </a:p>
          <a:p>
            <a:pPr defTabSz="933121">
              <a:defRPr/>
            </a:pPr>
            <a:endParaRPr lang="en-US" baseline="0" dirty="0" smtClean="0"/>
          </a:p>
        </p:txBody>
      </p:sp>
      <p:sp>
        <p:nvSpPr>
          <p:cNvPr id="4" name="Slide Number Placeholder 3"/>
          <p:cNvSpPr>
            <a:spLocks noGrp="1"/>
          </p:cNvSpPr>
          <p:nvPr>
            <p:ph type="sldNum" sz="quarter" idx="10"/>
          </p:nvPr>
        </p:nvSpPr>
        <p:spPr/>
        <p:txBody>
          <a:bodyPr/>
          <a:lstStyle/>
          <a:p>
            <a:fld id="{A26B27F6-7E2E-441F-9706-54BD3476655E}" type="slidenum">
              <a:rPr lang="en-US" smtClean="0"/>
              <a:pPr/>
              <a:t>4</a:t>
            </a:fld>
            <a:endParaRPr lang="en-US"/>
          </a:p>
        </p:txBody>
      </p:sp>
    </p:spTree>
    <p:extLst>
      <p:ext uri="{BB962C8B-B14F-4D97-AF65-F5344CB8AC3E}">
        <p14:creationId xmlns:p14="http://schemas.microsoft.com/office/powerpoint/2010/main" val="3644731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39" indent="-172239">
              <a:buFont typeface="Arial" panose="020B0604020202020204" pitchFamily="34" charset="0"/>
              <a:buChar char="•"/>
            </a:pPr>
            <a:r>
              <a:rPr lang="en-US" dirty="0">
                <a:latin typeface="Arial" panose="020B0604020202020204" pitchFamily="34" charset="0"/>
                <a:cs typeface="Arial" panose="020B0604020202020204" pitchFamily="34" charset="0"/>
              </a:rPr>
              <a:t>Last year Nobel economist James Heckman testified to the Joint Select Committee on Deficit Reduction that “</a:t>
            </a:r>
            <a:r>
              <a:rPr lang="en-US" b="1" i="1" dirty="0">
                <a:latin typeface="Arial" panose="020B0604020202020204" pitchFamily="34" charset="0"/>
                <a:cs typeface="Arial" panose="020B0604020202020204" pitchFamily="34" charset="0"/>
              </a:rPr>
              <a:t>Budget deficits are created in large part by deficits in the skills of our workforce…”  </a:t>
            </a:r>
            <a:r>
              <a:rPr lang="en-US" dirty="0">
                <a:latin typeface="Arial" panose="020B0604020202020204" pitchFamily="34" charset="0"/>
                <a:cs typeface="Arial" panose="020B0604020202020204" pitchFamily="34" charset="0"/>
              </a:rPr>
              <a:t>Dr. Heckman has made it his life’s work to persuade leaders in the U.S. to invest more in quality early learning as a way to boost our economy.    </a:t>
            </a:r>
            <a:r>
              <a:rPr lang="en-US" dirty="0" smtClean="0">
                <a:latin typeface="Arial" panose="020B0604020202020204" pitchFamily="34" charset="0"/>
                <a:cs typeface="Arial" panose="020B0604020202020204" pitchFamily="34" charset="0"/>
              </a:rPr>
              <a:t>He is trying to persuade all of us that the </a:t>
            </a:r>
            <a:r>
              <a:rPr lang="en-US" dirty="0">
                <a:latin typeface="Arial" panose="020B0604020202020204" pitchFamily="34" charset="0"/>
                <a:cs typeface="Arial" panose="020B0604020202020204" pitchFamily="34" charset="0"/>
              </a:rPr>
              <a:t>education of the workforce starts right away, long before what we think of as formal education.</a:t>
            </a:r>
            <a:endParaRPr lang="en-US" b="1" i="1" dirty="0">
              <a:latin typeface="Arial" panose="020B0604020202020204" pitchFamily="34" charset="0"/>
              <a:cs typeface="Arial" panose="020B0604020202020204" pitchFamily="34" charset="0"/>
            </a:endParaRPr>
          </a:p>
          <a:p>
            <a:pPr marL="172239" indent="-172239">
              <a:buFont typeface="Arial" panose="020B0604020202020204" pitchFamily="34" charset="0"/>
              <a:buChar char="•"/>
            </a:pPr>
            <a:endParaRPr lang="en-US" dirty="0" smtClean="0"/>
          </a:p>
          <a:p>
            <a:pPr marL="172239" indent="-172239">
              <a:buFont typeface="Arial" panose="020B0604020202020204" pitchFamily="34" charset="0"/>
              <a:buChar char="•"/>
            </a:pPr>
            <a:r>
              <a:rPr lang="en-US" dirty="0" smtClean="0">
                <a:latin typeface="Arial" panose="020B0604020202020204" pitchFamily="34" charset="0"/>
                <a:cs typeface="Arial" panose="020B0604020202020204" pitchFamily="34" charset="0"/>
              </a:rPr>
              <a:t>The jobs race doesn’t begin in high school.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5</a:t>
            </a:fld>
            <a:endParaRPr lang="en-US"/>
          </a:p>
        </p:txBody>
      </p:sp>
    </p:spTree>
    <p:extLst>
      <p:ext uri="{BB962C8B-B14F-4D97-AF65-F5344CB8AC3E}">
        <p14:creationId xmlns:p14="http://schemas.microsoft.com/office/powerpoint/2010/main" val="338889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Or even elementary or middle school.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6</a:t>
            </a:fld>
            <a:endParaRPr lang="en-US"/>
          </a:p>
        </p:txBody>
      </p:sp>
    </p:spTree>
    <p:extLst>
      <p:ext uri="{BB962C8B-B14F-4D97-AF65-F5344CB8AC3E}">
        <p14:creationId xmlns:p14="http://schemas.microsoft.com/office/powerpoint/2010/main" val="3745505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3540" y="4421823"/>
            <a:ext cx="6052635" cy="4189095"/>
          </a:xfrm>
        </p:spPr>
        <p:txBody>
          <a:bodyPr/>
          <a:lstStyle/>
          <a:p>
            <a:pPr marL="171450" indent="-171450" defTabSz="93312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It starts here.   At birth.   Some would argue that it starts during the pre-natal period.</a:t>
            </a:r>
          </a:p>
          <a:p>
            <a:pPr marL="287064" indent="-287064" defTabSz="933121">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287064" indent="-287064" defTabSz="93312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In the U.S. the prevailing educational </a:t>
            </a:r>
            <a:r>
              <a:rPr lang="en-US" dirty="0">
                <a:latin typeface="Arial" panose="020B0604020202020204" pitchFamily="34" charset="0"/>
                <a:cs typeface="Arial" panose="020B0604020202020204" pitchFamily="34" charset="0"/>
              </a:rPr>
              <a:t>and workforce strategies are </a:t>
            </a:r>
            <a:r>
              <a:rPr lang="en-US" dirty="0" smtClean="0">
                <a:latin typeface="Arial" panose="020B0604020202020204" pitchFamily="34" charset="0"/>
                <a:cs typeface="Arial" panose="020B0604020202020204" pitchFamily="34" charset="0"/>
              </a:rPr>
              <a:t>not aligned </a:t>
            </a:r>
            <a:r>
              <a:rPr lang="en-US" dirty="0">
                <a:latin typeface="Arial" panose="020B0604020202020204" pitchFamily="34" charset="0"/>
                <a:cs typeface="Arial" panose="020B0604020202020204" pitchFamily="34" charset="0"/>
              </a:rPr>
              <a:t>with Dr. Heckman’s views.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fact, the pattern of our </a:t>
            </a:r>
            <a:r>
              <a:rPr lang="en-US" dirty="0" smtClean="0">
                <a:latin typeface="Arial" panose="020B0604020202020204" pitchFamily="34" charset="0"/>
                <a:cs typeface="Arial" panose="020B0604020202020204" pitchFamily="34" charset="0"/>
              </a:rPr>
              <a:t>public education spending </a:t>
            </a:r>
            <a:r>
              <a:rPr lang="en-US" dirty="0">
                <a:latin typeface="Arial" panose="020B0604020202020204" pitchFamily="34" charset="0"/>
                <a:cs typeface="Arial" panose="020B0604020202020204" pitchFamily="34" charset="0"/>
              </a:rPr>
              <a:t>is exactly the </a:t>
            </a:r>
            <a:r>
              <a:rPr lang="en-US" dirty="0" smtClean="0">
                <a:latin typeface="Arial" panose="020B0604020202020204" pitchFamily="34" charset="0"/>
                <a:cs typeface="Arial" panose="020B0604020202020204" pitchFamily="34" charset="0"/>
              </a:rPr>
              <a:t>opposite - we </a:t>
            </a:r>
            <a:r>
              <a:rPr lang="en-US" dirty="0">
                <a:latin typeface="Arial" panose="020B0604020202020204" pitchFamily="34" charset="0"/>
                <a:cs typeface="Arial" panose="020B0604020202020204" pitchFamily="34" charset="0"/>
              </a:rPr>
              <a:t>spend very little of our care and education dollars in the early years and much more during high school and college, when the impact is much weaker</a:t>
            </a:r>
            <a:r>
              <a:rPr lang="en-US" dirty="0" smtClean="0">
                <a:latin typeface="Arial" panose="020B0604020202020204" pitchFamily="34" charset="0"/>
                <a:cs typeface="Arial" panose="020B0604020202020204" pitchFamily="34" charset="0"/>
              </a:rPr>
              <a:t>.</a:t>
            </a:r>
          </a:p>
          <a:p>
            <a:pPr marL="287064" indent="-287064" defTabSz="93312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7064" indent="-287064" defTabSz="933121">
              <a:buFont typeface="Arial" panose="020B0604020202020204" pitchFamily="34" charset="0"/>
              <a:buChar char="•"/>
              <a:defRPr/>
            </a:pPr>
            <a:r>
              <a:rPr lang="en-US" dirty="0">
                <a:latin typeface="Arial" panose="020B0604020202020204" pitchFamily="34" charset="0"/>
                <a:cs typeface="Arial" panose="020B0604020202020204" pitchFamily="34" charset="0"/>
              </a:rPr>
              <a:t>In a group of 39 developed countries, the U.S. landed 27</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in </a:t>
            </a:r>
            <a:r>
              <a:rPr lang="en-US" dirty="0" smtClean="0">
                <a:latin typeface="Arial" panose="020B0604020202020204" pitchFamily="34" charset="0"/>
                <a:cs typeface="Arial" panose="020B0604020202020204" pitchFamily="34" charset="0"/>
              </a:rPr>
              <a:t>the percentage of Gross Domestic Product (GDP) spent </a:t>
            </a:r>
            <a:r>
              <a:rPr lang="en-US" dirty="0">
                <a:latin typeface="Arial" panose="020B0604020202020204" pitchFamily="34" charset="0"/>
                <a:cs typeface="Arial" panose="020B0604020202020204" pitchFamily="34" charset="0"/>
              </a:rPr>
              <a:t>on child care and early learning, behind Bulgaria, Romania, Malta, Mexico, Slovenia and others.    In 2007, U.S. public spending for child care/early education was about .4% of GDP vs. 1.3% GDP for Denmark</a:t>
            </a:r>
            <a:r>
              <a:rPr lang="en-US" dirty="0" smtClean="0">
                <a:latin typeface="Arial" panose="020B0604020202020204" pitchFamily="34" charset="0"/>
                <a:cs typeface="Arial" panose="020B0604020202020204" pitchFamily="34" charset="0"/>
              </a:rPr>
              <a:t>.</a:t>
            </a:r>
          </a:p>
          <a:p>
            <a:pPr marL="287064" indent="-287064" defTabSz="93312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287064" indent="-287064" defTabSz="93312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This is not a winning strategy.</a:t>
            </a:r>
            <a:endParaRPr lang="en-US" dirty="0">
              <a:latin typeface="Arial" panose="020B0604020202020204" pitchFamily="34" charset="0"/>
              <a:cs typeface="Arial" panose="020B0604020202020204" pitchFamily="34" charset="0"/>
            </a:endParaRPr>
          </a:p>
          <a:p>
            <a:pPr defTabSz="933121">
              <a:defRPr/>
            </a:pPr>
            <a:endParaRPr lang="en-US" dirty="0" smtClean="0">
              <a:latin typeface="Arial" panose="020B0604020202020204" pitchFamily="34" charset="0"/>
              <a:cs typeface="Arial" panose="020B0604020202020204" pitchFamily="34" charset="0"/>
            </a:endParaRPr>
          </a:p>
          <a:p>
            <a:pPr defTabSz="933121">
              <a:defRPr/>
            </a:pPr>
            <a:endParaRPr lang="en-US" dirty="0">
              <a:latin typeface="Arial" panose="020B0604020202020204" pitchFamily="34" charset="0"/>
              <a:cs typeface="Arial" panose="020B0604020202020204" pitchFamily="34" charset="0"/>
            </a:endParaRPr>
          </a:p>
          <a:p>
            <a:pPr defTabSz="933121">
              <a:defRPr/>
            </a:pPr>
            <a:endParaRPr lang="en-US" dirty="0" smtClean="0"/>
          </a:p>
          <a:p>
            <a:pPr defTabSz="933121">
              <a:defRPr/>
            </a:pPr>
            <a:endParaRPr lang="en-US" dirty="0"/>
          </a:p>
          <a:p>
            <a:pPr defTabSz="933121">
              <a:defRPr/>
            </a:pPr>
            <a:endParaRPr lang="en-US" dirty="0" smtClean="0"/>
          </a:p>
          <a:p>
            <a:pPr defTabSz="933121">
              <a:defRPr/>
            </a:pPr>
            <a:endParaRPr lang="en-US" dirty="0"/>
          </a:p>
          <a:p>
            <a:pPr defTabSz="933121">
              <a:defRPr/>
            </a:pPr>
            <a:endParaRPr lang="en-US" dirty="0" smtClean="0"/>
          </a:p>
          <a:p>
            <a:pPr defTabSz="933121">
              <a:defRPr/>
            </a:pPr>
            <a:endParaRPr lang="en-US" dirty="0"/>
          </a:p>
          <a:p>
            <a:pPr defTabSz="933121">
              <a:defRPr/>
            </a:pPr>
            <a:endParaRPr lang="en-US" dirty="0" smtClean="0"/>
          </a:p>
          <a:p>
            <a:pPr defTabSz="933121">
              <a:defRPr/>
            </a:pPr>
            <a:endParaRPr lang="en-US" dirty="0"/>
          </a:p>
          <a:p>
            <a:pPr defTabSz="933121">
              <a:defRPr/>
            </a:pPr>
            <a:endParaRPr lang="en-US" dirty="0" smtClean="0"/>
          </a:p>
          <a:p>
            <a:pPr defTabSz="933121">
              <a:defRPr/>
            </a:pPr>
            <a:endParaRPr lang="en-US" dirty="0"/>
          </a:p>
          <a:p>
            <a:pPr defTabSz="933121">
              <a:defRPr/>
            </a:pPr>
            <a:endParaRPr lang="en-US" dirty="0" smtClean="0"/>
          </a:p>
          <a:p>
            <a:pPr defTabSz="933121">
              <a:defRPr/>
            </a:pPr>
            <a:endParaRPr lang="en-US" dirty="0"/>
          </a:p>
          <a:p>
            <a:pPr defTabSz="933121">
              <a:defRPr/>
            </a:pPr>
            <a:endParaRPr lang="en-US" dirty="0" smtClean="0"/>
          </a:p>
          <a:p>
            <a:pPr defTabSz="933121">
              <a:defRPr/>
            </a:pPr>
            <a:endParaRPr lang="en-US" dirty="0"/>
          </a:p>
        </p:txBody>
      </p:sp>
      <p:sp>
        <p:nvSpPr>
          <p:cNvPr id="4" name="Slide Number Placeholder 3"/>
          <p:cNvSpPr>
            <a:spLocks noGrp="1"/>
          </p:cNvSpPr>
          <p:nvPr>
            <p:ph type="sldNum" sz="quarter" idx="10"/>
          </p:nvPr>
        </p:nvSpPr>
        <p:spPr/>
        <p:txBody>
          <a:bodyPr/>
          <a:lstStyle/>
          <a:p>
            <a:fld id="{A26B27F6-7E2E-441F-9706-54BD3476655E}" type="slidenum">
              <a:rPr lang="en-US" smtClean="0"/>
              <a:pPr/>
              <a:t>7</a:t>
            </a:fld>
            <a:endParaRPr lang="en-US"/>
          </a:p>
        </p:txBody>
      </p:sp>
    </p:spTree>
    <p:extLst>
      <p:ext uri="{BB962C8B-B14F-4D97-AF65-F5344CB8AC3E}">
        <p14:creationId xmlns:p14="http://schemas.microsoft.com/office/powerpoint/2010/main" val="91530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There has been a seismic shift in some of the thinking about early childhood investment and the role it could play in improving educational outcomes, building a more sophisticated workforce, boosting GDP.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 Federally, child care is being seen not simply as a vehicle for helping parents transition from welfare, but an educational experience and a workforce development launch pad.   The Obama Administration has proposed an ambitious early education agenda with higher performance standards and more money.   There are efforts to reauthorize the Child Care and Development Block Grant and elevate its standards. </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In New York State, there has been more funding for UPK, permitting full-day and state money for child care subsidy to make up some of the gap left by the end of ARRA.  The Governor’s office will be applying again for a federal Early Learning Challenge Grant which, if successful, would bring $75 mil to NYS for 4 years, and would fund an expansion of </a:t>
            </a:r>
            <a:r>
              <a:rPr lang="en-US" dirty="0" err="1" smtClean="0">
                <a:latin typeface="Arial" panose="020B0604020202020204" pitchFamily="34" charset="0"/>
                <a:cs typeface="Arial" panose="020B0604020202020204" pitchFamily="34" charset="0"/>
              </a:rPr>
              <a:t>QUALITYstarsNY</a:t>
            </a:r>
            <a:r>
              <a:rPr lang="en-US" dirty="0" smtClean="0">
                <a:latin typeface="Arial" panose="020B0604020202020204" pitchFamily="34" charset="0"/>
                <a:cs typeface="Arial" panose="020B0604020202020204" pitchFamily="34" charset="0"/>
              </a:rPr>
              <a:t>, our quality rating improvement system.    Last year, NY’s application was ranked 23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out of 37,well back from the 9 states that won as much as $100 million over 4 years.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8</a:t>
            </a:fld>
            <a:endParaRPr lang="en-US" dirty="0"/>
          </a:p>
        </p:txBody>
      </p:sp>
    </p:spTree>
    <p:extLst>
      <p:ext uri="{BB962C8B-B14F-4D97-AF65-F5344CB8AC3E}">
        <p14:creationId xmlns:p14="http://schemas.microsoft.com/office/powerpoint/2010/main" val="342300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Let’s talk about the supply of regulated child care in Westchester….by regulated we mean those businesses that are licensed to operate by the NYS Office of Children and Family Services.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The # of individual programs/providers are about the same.</a:t>
            </a:r>
          </a:p>
          <a:p>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There has been steady growth each year, more slowly in past year.</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Most of the slots are in centers.</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Smaller family providers have declined while the larger group family providers have grown significantly.</a:t>
            </a:r>
          </a:p>
          <a:p>
            <a:pPr marL="287064" indent="-287064">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Fewest school age programs in a decade.</a:t>
            </a:r>
          </a:p>
          <a:p>
            <a:pPr marL="287064" indent="-287064">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7064" indent="-287064">
              <a:buFont typeface="Arial" panose="020B0604020202020204" pitchFamily="34" charset="0"/>
              <a:buChar char="•"/>
            </a:pPr>
            <a:r>
              <a:rPr lang="en-US" dirty="0" smtClean="0">
                <a:latin typeface="Arial" panose="020B0604020202020204" pitchFamily="34" charset="0"/>
                <a:cs typeface="Arial" panose="020B0604020202020204" pitchFamily="34" charset="0"/>
              </a:rPr>
              <a:t>Overall, we see a trend toward larger child care settings.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26B27F6-7E2E-441F-9706-54BD3476655E}" type="slidenum">
              <a:rPr lang="en-US" smtClean="0"/>
              <a:pPr/>
              <a:t>9</a:t>
            </a:fld>
            <a:endParaRPr lang="en-US"/>
          </a:p>
        </p:txBody>
      </p:sp>
    </p:spTree>
    <p:extLst>
      <p:ext uri="{BB962C8B-B14F-4D97-AF65-F5344CB8AC3E}">
        <p14:creationId xmlns:p14="http://schemas.microsoft.com/office/powerpoint/2010/main" val="3423003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7507" name="Rectangle 3"/>
          <p:cNvSpPr>
            <a:spLocks noGrp="1" noChangeArrowheads="1"/>
          </p:cNvSpPr>
          <p:nvPr>
            <p:ph type="ctrTitle"/>
          </p:nvPr>
        </p:nvSpPr>
        <p:spPr>
          <a:xfrm>
            <a:off x="1524000" y="304800"/>
            <a:ext cx="7239000" cy="1109663"/>
          </a:xfrm>
        </p:spPr>
        <p:txBody>
          <a:bodyPr/>
          <a:lstStyle>
            <a:lvl1pPr>
              <a:defRPr sz="3200"/>
            </a:lvl1pPr>
          </a:lstStyle>
          <a:p>
            <a:pPr lvl="0"/>
            <a:r>
              <a:rPr lang="en-US" noProof="0" smtClean="0"/>
              <a:t>Click to edit Master title style</a:t>
            </a:r>
            <a:endParaRPr lang="ru-RU" noProof="0" smtClean="0"/>
          </a:p>
        </p:txBody>
      </p:sp>
      <p:sp>
        <p:nvSpPr>
          <p:cNvPr id="277508" name="Rectangle 4"/>
          <p:cNvSpPr>
            <a:spLocks noGrp="1" noChangeArrowheads="1"/>
          </p:cNvSpPr>
          <p:nvPr>
            <p:ph type="subTitle" idx="1"/>
          </p:nvPr>
        </p:nvSpPr>
        <p:spPr>
          <a:xfrm>
            <a:off x="1524000" y="1208088"/>
            <a:ext cx="7239000" cy="696912"/>
          </a:xfrm>
        </p:spPr>
        <p:txBody>
          <a:bodyPr/>
          <a:lstStyle>
            <a:lvl1pPr marL="0" indent="0" algn="r">
              <a:buFontTx/>
              <a:buNone/>
              <a:defRPr sz="2400" b="1">
                <a:solidFill>
                  <a:schemeClr val="accent2"/>
                </a:solidFill>
              </a:defRPr>
            </a:lvl1pPr>
          </a:lstStyle>
          <a:p>
            <a:pPr lvl="0"/>
            <a:r>
              <a:rPr lang="en-US" noProof="0" smtClean="0"/>
              <a:t>Click to edit Master subtitle style</a:t>
            </a:r>
            <a:endParaRPr 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85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0863" y="1473200"/>
            <a:ext cx="1919287" cy="469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473200"/>
            <a:ext cx="5605463" cy="469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44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1473200"/>
            <a:ext cx="7677150" cy="469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331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913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3254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2160588"/>
            <a:ext cx="3744912" cy="401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2160588"/>
            <a:ext cx="3746500" cy="4011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053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3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304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4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07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906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1143000" y="1473200"/>
            <a:ext cx="7620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6483" name="Rectangle 3"/>
          <p:cNvSpPr>
            <a:spLocks noGrp="1" noChangeArrowheads="1"/>
          </p:cNvSpPr>
          <p:nvPr>
            <p:ph type="body" idx="1"/>
          </p:nvPr>
        </p:nvSpPr>
        <p:spPr bwMode="auto">
          <a:xfrm>
            <a:off x="1176338" y="2160588"/>
            <a:ext cx="7643812" cy="401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r" rtl="0" eaLnBrk="1" fontAlgn="base" hangingPunct="1">
        <a:spcBef>
          <a:spcPct val="0"/>
        </a:spcBef>
        <a:spcAft>
          <a:spcPct val="0"/>
        </a:spcAft>
        <a:defRPr sz="3600" b="1">
          <a:solidFill>
            <a:schemeClr val="accent2"/>
          </a:solidFill>
          <a:latin typeface="+mj-lt"/>
          <a:ea typeface="+mj-ea"/>
          <a:cs typeface="+mj-cs"/>
        </a:defRPr>
      </a:lvl1pPr>
      <a:lvl2pPr algn="r" rtl="0" eaLnBrk="1" fontAlgn="base" hangingPunct="1">
        <a:spcBef>
          <a:spcPct val="0"/>
        </a:spcBef>
        <a:spcAft>
          <a:spcPct val="0"/>
        </a:spcAft>
        <a:defRPr sz="3600" b="1">
          <a:solidFill>
            <a:schemeClr val="accent2"/>
          </a:solidFill>
          <a:latin typeface="Arial" charset="0"/>
        </a:defRPr>
      </a:lvl2pPr>
      <a:lvl3pPr algn="r" rtl="0" eaLnBrk="1" fontAlgn="base" hangingPunct="1">
        <a:spcBef>
          <a:spcPct val="0"/>
        </a:spcBef>
        <a:spcAft>
          <a:spcPct val="0"/>
        </a:spcAft>
        <a:defRPr sz="3600" b="1">
          <a:solidFill>
            <a:schemeClr val="accent2"/>
          </a:solidFill>
          <a:latin typeface="Arial" charset="0"/>
        </a:defRPr>
      </a:lvl3pPr>
      <a:lvl4pPr algn="r" rtl="0" eaLnBrk="1" fontAlgn="base" hangingPunct="1">
        <a:spcBef>
          <a:spcPct val="0"/>
        </a:spcBef>
        <a:spcAft>
          <a:spcPct val="0"/>
        </a:spcAft>
        <a:defRPr sz="3600" b="1">
          <a:solidFill>
            <a:schemeClr val="accent2"/>
          </a:solidFill>
          <a:latin typeface="Arial" charset="0"/>
        </a:defRPr>
      </a:lvl4pPr>
      <a:lvl5pPr algn="r" rtl="0" eaLnBrk="1" fontAlgn="base" hangingPunct="1">
        <a:spcBef>
          <a:spcPct val="0"/>
        </a:spcBef>
        <a:spcAft>
          <a:spcPct val="0"/>
        </a:spcAft>
        <a:defRPr sz="3600" b="1">
          <a:solidFill>
            <a:schemeClr val="accent2"/>
          </a:solidFill>
          <a:latin typeface="Arial" charset="0"/>
        </a:defRPr>
      </a:lvl5pPr>
      <a:lvl6pPr marL="457200" algn="r" rtl="0" eaLnBrk="1" fontAlgn="base" hangingPunct="1">
        <a:spcBef>
          <a:spcPct val="0"/>
        </a:spcBef>
        <a:spcAft>
          <a:spcPct val="0"/>
        </a:spcAft>
        <a:defRPr sz="3600" b="1">
          <a:solidFill>
            <a:schemeClr val="accent2"/>
          </a:solidFill>
          <a:latin typeface="Arial" charset="0"/>
        </a:defRPr>
      </a:lvl6pPr>
      <a:lvl7pPr marL="914400" algn="r" rtl="0" eaLnBrk="1" fontAlgn="base" hangingPunct="1">
        <a:spcBef>
          <a:spcPct val="0"/>
        </a:spcBef>
        <a:spcAft>
          <a:spcPct val="0"/>
        </a:spcAft>
        <a:defRPr sz="3600" b="1">
          <a:solidFill>
            <a:schemeClr val="accent2"/>
          </a:solidFill>
          <a:latin typeface="Arial" charset="0"/>
        </a:defRPr>
      </a:lvl7pPr>
      <a:lvl8pPr marL="1371600" algn="r" rtl="0" eaLnBrk="1" fontAlgn="base" hangingPunct="1">
        <a:spcBef>
          <a:spcPct val="0"/>
        </a:spcBef>
        <a:spcAft>
          <a:spcPct val="0"/>
        </a:spcAft>
        <a:defRPr sz="3600" b="1">
          <a:solidFill>
            <a:schemeClr val="accent2"/>
          </a:solidFill>
          <a:latin typeface="Arial" charset="0"/>
        </a:defRPr>
      </a:lvl8pPr>
      <a:lvl9pPr marL="1828800" algn="r" rtl="0" eaLnBrk="1" fontAlgn="base" hangingPunct="1">
        <a:spcBef>
          <a:spcPct val="0"/>
        </a:spcBef>
        <a:spcAft>
          <a:spcPct val="0"/>
        </a:spcAft>
        <a:defRPr sz="36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241612" y="4482"/>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accent2"/>
                </a:solidFill>
                <a:latin typeface="+mj-lt"/>
                <a:ea typeface="+mj-ea"/>
                <a:cs typeface="+mj-cs"/>
              </a:defRPr>
            </a:lvl1pPr>
            <a:lvl2pPr algn="r" rtl="0" eaLnBrk="1" fontAlgn="base" hangingPunct="1">
              <a:spcBef>
                <a:spcPct val="0"/>
              </a:spcBef>
              <a:spcAft>
                <a:spcPct val="0"/>
              </a:spcAft>
              <a:defRPr sz="3600" b="1">
                <a:solidFill>
                  <a:schemeClr val="accent2"/>
                </a:solidFill>
                <a:latin typeface="Arial" charset="0"/>
              </a:defRPr>
            </a:lvl2pPr>
            <a:lvl3pPr algn="r" rtl="0" eaLnBrk="1" fontAlgn="base" hangingPunct="1">
              <a:spcBef>
                <a:spcPct val="0"/>
              </a:spcBef>
              <a:spcAft>
                <a:spcPct val="0"/>
              </a:spcAft>
              <a:defRPr sz="3600" b="1">
                <a:solidFill>
                  <a:schemeClr val="accent2"/>
                </a:solidFill>
                <a:latin typeface="Arial" charset="0"/>
              </a:defRPr>
            </a:lvl3pPr>
            <a:lvl4pPr algn="r" rtl="0" eaLnBrk="1" fontAlgn="base" hangingPunct="1">
              <a:spcBef>
                <a:spcPct val="0"/>
              </a:spcBef>
              <a:spcAft>
                <a:spcPct val="0"/>
              </a:spcAft>
              <a:defRPr sz="3600" b="1">
                <a:solidFill>
                  <a:schemeClr val="accent2"/>
                </a:solidFill>
                <a:latin typeface="Arial" charset="0"/>
              </a:defRPr>
            </a:lvl4pPr>
            <a:lvl5pPr algn="r" rtl="0" eaLnBrk="1" fontAlgn="base" hangingPunct="1">
              <a:spcBef>
                <a:spcPct val="0"/>
              </a:spcBef>
              <a:spcAft>
                <a:spcPct val="0"/>
              </a:spcAft>
              <a:defRPr sz="3600" b="1">
                <a:solidFill>
                  <a:schemeClr val="accent2"/>
                </a:solidFill>
                <a:latin typeface="Arial" charset="0"/>
              </a:defRPr>
            </a:lvl5pPr>
            <a:lvl6pPr marL="457200" algn="r" rtl="0" eaLnBrk="1" fontAlgn="base" hangingPunct="1">
              <a:spcBef>
                <a:spcPct val="0"/>
              </a:spcBef>
              <a:spcAft>
                <a:spcPct val="0"/>
              </a:spcAft>
              <a:defRPr sz="3600" b="1">
                <a:solidFill>
                  <a:schemeClr val="accent2"/>
                </a:solidFill>
                <a:latin typeface="Arial" charset="0"/>
              </a:defRPr>
            </a:lvl6pPr>
            <a:lvl7pPr marL="914400" algn="r" rtl="0" eaLnBrk="1" fontAlgn="base" hangingPunct="1">
              <a:spcBef>
                <a:spcPct val="0"/>
              </a:spcBef>
              <a:spcAft>
                <a:spcPct val="0"/>
              </a:spcAft>
              <a:defRPr sz="3600" b="1">
                <a:solidFill>
                  <a:schemeClr val="accent2"/>
                </a:solidFill>
                <a:latin typeface="Arial" charset="0"/>
              </a:defRPr>
            </a:lvl7pPr>
            <a:lvl8pPr marL="1371600" algn="r" rtl="0" eaLnBrk="1" fontAlgn="base" hangingPunct="1">
              <a:spcBef>
                <a:spcPct val="0"/>
              </a:spcBef>
              <a:spcAft>
                <a:spcPct val="0"/>
              </a:spcAft>
              <a:defRPr sz="3600" b="1">
                <a:solidFill>
                  <a:schemeClr val="accent2"/>
                </a:solidFill>
                <a:latin typeface="Arial" charset="0"/>
              </a:defRPr>
            </a:lvl8pPr>
            <a:lvl9pPr marL="1828800" algn="r" rtl="0" eaLnBrk="1" fontAlgn="base" hangingPunct="1">
              <a:spcBef>
                <a:spcPct val="0"/>
              </a:spcBef>
              <a:spcAft>
                <a:spcPct val="0"/>
              </a:spcAft>
              <a:defRPr sz="3600" b="1">
                <a:solidFill>
                  <a:schemeClr val="accent2"/>
                </a:solidFill>
                <a:latin typeface="Arial" charset="0"/>
              </a:defRPr>
            </a:lvl9pPr>
          </a:lstStyle>
          <a:p>
            <a:r>
              <a:rPr lang="en-US" dirty="0" smtClean="0"/>
              <a:t>2013 Westchester Child Care </a:t>
            </a:r>
          </a:p>
          <a:p>
            <a:r>
              <a:rPr lang="en-US" dirty="0" smtClean="0"/>
              <a:t>Report Card Challenge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847" y="5562600"/>
            <a:ext cx="1967753" cy="838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3200"/>
            <a:ext cx="7924800" cy="508000"/>
          </a:xfrm>
        </p:spPr>
        <p:txBody>
          <a:bodyPr/>
          <a:lstStyle/>
          <a:p>
            <a:pPr algn="ctr"/>
            <a:r>
              <a:rPr lang="en-US" dirty="0" smtClean="0"/>
              <a:t>Our Child Care Sector - Supply</a:t>
            </a:r>
            <a:endParaRPr lang="en-US" dirty="0"/>
          </a:p>
        </p:txBody>
      </p:sp>
      <p:sp>
        <p:nvSpPr>
          <p:cNvPr id="3" name="Content Placeholder 2"/>
          <p:cNvSpPr>
            <a:spLocks noGrp="1"/>
          </p:cNvSpPr>
          <p:nvPr>
            <p:ph idx="1"/>
          </p:nvPr>
        </p:nvSpPr>
        <p:spPr>
          <a:xfrm>
            <a:off x="838200" y="2362200"/>
            <a:ext cx="7981950" cy="3810000"/>
          </a:xfrm>
        </p:spPr>
        <p:txBody>
          <a:bodyPr/>
          <a:lstStyle/>
          <a:p>
            <a:pPr marL="0" indent="0">
              <a:buNone/>
            </a:pPr>
            <a:r>
              <a:rPr lang="en-US" b="1" dirty="0" smtClean="0">
                <a:solidFill>
                  <a:srgbClr val="002060"/>
                </a:solidFill>
              </a:rPr>
              <a:t>Little change in available slots for different age groups over past 5 </a:t>
            </a:r>
            <a:r>
              <a:rPr lang="en-US" b="1" dirty="0" err="1" smtClean="0">
                <a:solidFill>
                  <a:srgbClr val="002060"/>
                </a:solidFill>
              </a:rPr>
              <a:t>yrs</a:t>
            </a:r>
            <a:r>
              <a:rPr lang="en-US" b="1" dirty="0" smtClean="0">
                <a:solidFill>
                  <a:srgbClr val="002060"/>
                </a:solidFill>
              </a:rPr>
              <a:t> –</a:t>
            </a:r>
          </a:p>
          <a:p>
            <a:pPr lvl="2"/>
            <a:r>
              <a:rPr lang="en-US" sz="2800" b="1" dirty="0" smtClean="0">
                <a:solidFill>
                  <a:srgbClr val="002060"/>
                </a:solidFill>
              </a:rPr>
              <a:t>Infant at 8%</a:t>
            </a:r>
          </a:p>
          <a:p>
            <a:pPr lvl="2"/>
            <a:r>
              <a:rPr lang="en-US" sz="2800" b="1" dirty="0" smtClean="0">
                <a:solidFill>
                  <a:srgbClr val="002060"/>
                </a:solidFill>
              </a:rPr>
              <a:t>Toddler at 12%</a:t>
            </a:r>
          </a:p>
          <a:p>
            <a:pPr lvl="2"/>
            <a:r>
              <a:rPr lang="en-US" sz="2800" b="1" dirty="0" smtClean="0">
                <a:solidFill>
                  <a:srgbClr val="002060"/>
                </a:solidFill>
              </a:rPr>
              <a:t>Preschool at 38%</a:t>
            </a:r>
          </a:p>
          <a:p>
            <a:pPr lvl="2"/>
            <a:r>
              <a:rPr lang="en-US" sz="2800" b="1" dirty="0" smtClean="0">
                <a:solidFill>
                  <a:srgbClr val="002060"/>
                </a:solidFill>
              </a:rPr>
              <a:t>School age at 42%</a:t>
            </a:r>
            <a:endParaRPr lang="en-US" sz="2800" b="1" dirty="0">
              <a:solidFill>
                <a:srgbClr val="002060"/>
              </a:solidFill>
            </a:endParaRPr>
          </a:p>
        </p:txBody>
      </p:sp>
    </p:spTree>
    <p:extLst>
      <p:ext uri="{BB962C8B-B14F-4D97-AF65-F5344CB8AC3E}">
        <p14:creationId xmlns:p14="http://schemas.microsoft.com/office/powerpoint/2010/main" val="407382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3200"/>
            <a:ext cx="8305800" cy="508000"/>
          </a:xfrm>
        </p:spPr>
        <p:txBody>
          <a:bodyPr/>
          <a:lstStyle/>
          <a:p>
            <a:pPr algn="ctr"/>
            <a:r>
              <a:rPr lang="en-US" dirty="0" smtClean="0"/>
              <a:t>Our Child Care Sector -  Affordability</a:t>
            </a:r>
            <a:endParaRPr lang="en-US" dirty="0"/>
          </a:p>
        </p:txBody>
      </p:sp>
      <p:sp>
        <p:nvSpPr>
          <p:cNvPr id="3" name="Content Placeholder 2"/>
          <p:cNvSpPr>
            <a:spLocks noGrp="1"/>
          </p:cNvSpPr>
          <p:nvPr>
            <p:ph idx="1"/>
          </p:nvPr>
        </p:nvSpPr>
        <p:spPr>
          <a:xfrm>
            <a:off x="762000" y="2362200"/>
            <a:ext cx="8058150" cy="3810000"/>
          </a:xfrm>
        </p:spPr>
        <p:txBody>
          <a:bodyPr/>
          <a:lstStyle/>
          <a:p>
            <a:pPr marL="0" indent="0">
              <a:buNone/>
            </a:pPr>
            <a:r>
              <a:rPr lang="en-US" b="1" dirty="0" smtClean="0">
                <a:solidFill>
                  <a:srgbClr val="002060"/>
                </a:solidFill>
              </a:rPr>
              <a:t>Costs up since 2007 </a:t>
            </a:r>
            <a:r>
              <a:rPr lang="en-US" b="1" smtClean="0">
                <a:solidFill>
                  <a:srgbClr val="002060"/>
                </a:solidFill>
              </a:rPr>
              <a:t>but  2013 &lt; 2012</a:t>
            </a:r>
            <a:endParaRPr lang="en-US" b="1" dirty="0" smtClean="0">
              <a:solidFill>
                <a:srgbClr val="002060"/>
              </a:solidFill>
            </a:endParaRPr>
          </a:p>
          <a:p>
            <a:r>
              <a:rPr lang="en-US" b="1" dirty="0" smtClean="0">
                <a:solidFill>
                  <a:srgbClr val="002060"/>
                </a:solidFill>
              </a:rPr>
              <a:t>Centers</a:t>
            </a:r>
          </a:p>
          <a:p>
            <a:pPr lvl="1"/>
            <a:r>
              <a:rPr lang="en-US" sz="2800" dirty="0" smtClean="0">
                <a:solidFill>
                  <a:srgbClr val="C00000"/>
                </a:solidFill>
              </a:rPr>
              <a:t>Infant $16,328;Toddler $14,872 and</a:t>
            </a:r>
          </a:p>
          <a:p>
            <a:pPr marL="457200" lvl="1" indent="0">
              <a:buNone/>
            </a:pPr>
            <a:r>
              <a:rPr lang="en-US" sz="2800" dirty="0">
                <a:solidFill>
                  <a:srgbClr val="C00000"/>
                </a:solidFill>
              </a:rPr>
              <a:t> </a:t>
            </a:r>
            <a:r>
              <a:rPr lang="en-US" sz="2800" dirty="0" smtClean="0">
                <a:solidFill>
                  <a:srgbClr val="C00000"/>
                </a:solidFill>
              </a:rPr>
              <a:t>  Preschool $13,260</a:t>
            </a:r>
            <a:endParaRPr lang="en-US" sz="2800" b="1" dirty="0">
              <a:solidFill>
                <a:srgbClr val="C00000"/>
              </a:solidFill>
            </a:endParaRPr>
          </a:p>
          <a:p>
            <a:r>
              <a:rPr lang="en-US" b="1" dirty="0" smtClean="0">
                <a:solidFill>
                  <a:srgbClr val="002060"/>
                </a:solidFill>
              </a:rPr>
              <a:t>Family/Group Providers</a:t>
            </a:r>
          </a:p>
          <a:p>
            <a:pPr lvl="1"/>
            <a:r>
              <a:rPr lang="en-US" sz="2800" dirty="0" smtClean="0">
                <a:solidFill>
                  <a:srgbClr val="C00000"/>
                </a:solidFill>
              </a:rPr>
              <a:t>Infant $13,884;Toddler $12,948 and </a:t>
            </a:r>
          </a:p>
          <a:p>
            <a:pPr marL="457200" lvl="1" indent="0">
              <a:buNone/>
            </a:pPr>
            <a:r>
              <a:rPr lang="en-US" sz="2800" dirty="0">
                <a:solidFill>
                  <a:srgbClr val="C00000"/>
                </a:solidFill>
              </a:rPr>
              <a:t> </a:t>
            </a:r>
            <a:r>
              <a:rPr lang="en-US" sz="2800" dirty="0" smtClean="0">
                <a:solidFill>
                  <a:srgbClr val="C00000"/>
                </a:solidFill>
              </a:rPr>
              <a:t>  Preschool $12,532</a:t>
            </a:r>
            <a:endParaRPr lang="en-US" sz="2800" b="1" dirty="0">
              <a:solidFill>
                <a:srgbClr val="C00000"/>
              </a:solidFill>
            </a:endParaRPr>
          </a:p>
          <a:p>
            <a:r>
              <a:rPr lang="en-US" b="1" dirty="0" smtClean="0">
                <a:solidFill>
                  <a:srgbClr val="002060"/>
                </a:solidFill>
              </a:rPr>
              <a:t>School Age  $5,096</a:t>
            </a:r>
            <a:endParaRPr lang="en-US" b="1" dirty="0">
              <a:solidFill>
                <a:srgbClr val="002060"/>
              </a:solidFill>
            </a:endParaRPr>
          </a:p>
        </p:txBody>
      </p:sp>
    </p:spTree>
    <p:extLst>
      <p:ext uri="{BB962C8B-B14F-4D97-AF65-F5344CB8AC3E}">
        <p14:creationId xmlns:p14="http://schemas.microsoft.com/office/powerpoint/2010/main" val="34397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508000"/>
          </a:xfrm>
        </p:spPr>
        <p:txBody>
          <a:bodyPr/>
          <a:lstStyle/>
          <a:p>
            <a:pPr algn="ctr"/>
            <a:r>
              <a:rPr lang="en-US" dirty="0" smtClean="0"/>
              <a:t>Our Child Care Sector - Affordability</a:t>
            </a:r>
            <a:endParaRPr lang="en-US" dirty="0"/>
          </a:p>
        </p:txBody>
      </p:sp>
      <p:sp>
        <p:nvSpPr>
          <p:cNvPr id="3" name="Content Placeholder 2"/>
          <p:cNvSpPr>
            <a:spLocks noGrp="1"/>
          </p:cNvSpPr>
          <p:nvPr>
            <p:ph idx="1"/>
          </p:nvPr>
        </p:nvSpPr>
        <p:spPr>
          <a:xfrm>
            <a:off x="609600" y="2133600"/>
            <a:ext cx="8210550" cy="4038600"/>
          </a:xfrm>
        </p:spPr>
        <p:txBody>
          <a:bodyPr/>
          <a:lstStyle/>
          <a:p>
            <a:r>
              <a:rPr lang="en-US" b="1" dirty="0" smtClean="0">
                <a:solidFill>
                  <a:srgbClr val="002060"/>
                </a:solidFill>
              </a:rPr>
              <a:t>Child Care Subsidy Program  </a:t>
            </a:r>
          </a:p>
          <a:p>
            <a:pPr lvl="1"/>
            <a:r>
              <a:rPr lang="en-US" sz="2800" dirty="0" smtClean="0">
                <a:solidFill>
                  <a:srgbClr val="002060"/>
                </a:solidFill>
              </a:rPr>
              <a:t>Parent share down and now back up</a:t>
            </a:r>
          </a:p>
          <a:p>
            <a:pPr lvl="2"/>
            <a:r>
              <a:rPr lang="en-US" b="1" dirty="0" smtClean="0">
                <a:solidFill>
                  <a:srgbClr val="C00000"/>
                </a:solidFill>
              </a:rPr>
              <a:t>33% in 2004 down to 10% in 2009</a:t>
            </a:r>
          </a:p>
          <a:p>
            <a:pPr lvl="2"/>
            <a:r>
              <a:rPr lang="en-US" b="1" dirty="0" smtClean="0">
                <a:solidFill>
                  <a:srgbClr val="C00000"/>
                </a:solidFill>
              </a:rPr>
              <a:t>27% this year</a:t>
            </a:r>
          </a:p>
          <a:p>
            <a:pPr lvl="2"/>
            <a:r>
              <a:rPr lang="en-US" b="1" dirty="0" smtClean="0">
                <a:solidFill>
                  <a:srgbClr val="C00000"/>
                </a:solidFill>
              </a:rPr>
              <a:t>No waiting list</a:t>
            </a:r>
          </a:p>
          <a:p>
            <a:pPr lvl="1"/>
            <a:r>
              <a:rPr lang="en-US" sz="2800" dirty="0" smtClean="0">
                <a:solidFill>
                  <a:srgbClr val="002060"/>
                </a:solidFill>
              </a:rPr>
              <a:t>Title XX closed in spring 2010 to new families</a:t>
            </a:r>
          </a:p>
          <a:p>
            <a:r>
              <a:rPr lang="en-US" b="1" dirty="0" smtClean="0">
                <a:solidFill>
                  <a:srgbClr val="002060"/>
                </a:solidFill>
              </a:rPr>
              <a:t>Westchester Child Care Scholarship ended in 2010</a:t>
            </a:r>
          </a:p>
          <a:p>
            <a:endParaRPr lang="en-US" b="1" dirty="0" smtClean="0">
              <a:solidFill>
                <a:srgbClr val="0070C0"/>
              </a:solidFill>
            </a:endParaRPr>
          </a:p>
          <a:p>
            <a:pPr lvl="1"/>
            <a:endParaRPr lang="en-US" dirty="0" smtClean="0"/>
          </a:p>
          <a:p>
            <a:pPr lvl="1"/>
            <a:endParaRPr lang="en-US" dirty="0" smtClean="0"/>
          </a:p>
          <a:p>
            <a:pPr lvl="2"/>
            <a:endParaRPr lang="en-US" dirty="0"/>
          </a:p>
          <a:p>
            <a:pPr lvl="2"/>
            <a:endParaRPr lang="en-US" dirty="0" smtClean="0"/>
          </a:p>
          <a:p>
            <a:pPr lvl="1"/>
            <a:endParaRPr lang="en-US" dirty="0"/>
          </a:p>
          <a:p>
            <a:pPr lvl="1"/>
            <a:endParaRPr lang="en-US" dirty="0"/>
          </a:p>
        </p:txBody>
      </p:sp>
    </p:spTree>
    <p:extLst>
      <p:ext uri="{BB962C8B-B14F-4D97-AF65-F5344CB8AC3E}">
        <p14:creationId xmlns:p14="http://schemas.microsoft.com/office/powerpoint/2010/main" val="89537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371600"/>
            <a:ext cx="8305800" cy="762000"/>
          </a:xfrm>
        </p:spPr>
        <p:txBody>
          <a:bodyPr/>
          <a:lstStyle/>
          <a:p>
            <a:pPr marL="0" indent="0" algn="ctr">
              <a:buNone/>
            </a:pPr>
            <a:r>
              <a:rPr lang="en-US" sz="3600" b="1" dirty="0" smtClean="0">
                <a:solidFill>
                  <a:srgbClr val="C00000"/>
                </a:solidFill>
              </a:rPr>
              <a:t>Our Child Care Sector - Affordability</a:t>
            </a:r>
            <a:endParaRPr lang="en-US" sz="3600" b="1" dirty="0">
              <a:solidFill>
                <a:srgbClr val="C00000"/>
              </a:solidFill>
            </a:endParaRPr>
          </a:p>
        </p:txBody>
      </p:sp>
      <p:sp>
        <p:nvSpPr>
          <p:cNvPr id="2" name="Rectangle 1"/>
          <p:cNvSpPr/>
          <p:nvPr/>
        </p:nvSpPr>
        <p:spPr>
          <a:xfrm>
            <a:off x="381001" y="2819400"/>
            <a:ext cx="8305799" cy="3970318"/>
          </a:xfrm>
          <a:prstGeom prst="rect">
            <a:avLst/>
          </a:prstGeom>
        </p:spPr>
        <p:txBody>
          <a:bodyPr wrap="square">
            <a:spAutoFit/>
          </a:bodyPr>
          <a:lstStyle/>
          <a:p>
            <a:pPr marL="800100" lvl="1" indent="-342900">
              <a:buFont typeface="Arial" pitchFamily="34" charset="0"/>
              <a:buChar char="•"/>
            </a:pPr>
            <a:r>
              <a:rPr lang="en-US" sz="2800" b="1" dirty="0" smtClean="0">
                <a:solidFill>
                  <a:srgbClr val="002060"/>
                </a:solidFill>
              </a:rPr>
              <a:t>Fed $ to NYS for child care subsidy down</a:t>
            </a:r>
          </a:p>
          <a:p>
            <a:pPr marL="800100" lvl="1" indent="-342900">
              <a:buFont typeface="Arial" pitchFamily="34" charset="0"/>
              <a:buChar char="•"/>
            </a:pPr>
            <a:r>
              <a:rPr lang="en-US" sz="2800" b="1" dirty="0" smtClean="0">
                <a:solidFill>
                  <a:srgbClr val="002060"/>
                </a:solidFill>
              </a:rPr>
              <a:t>DCAP maximum still at $5k and not user friendly</a:t>
            </a:r>
          </a:p>
          <a:p>
            <a:pPr marL="800100" lvl="1" indent="-342900">
              <a:buFont typeface="Arial" pitchFamily="34" charset="0"/>
              <a:buChar char="•"/>
            </a:pPr>
            <a:r>
              <a:rPr lang="en-US" sz="2800" b="1" dirty="0" smtClean="0">
                <a:solidFill>
                  <a:srgbClr val="002060"/>
                </a:solidFill>
              </a:rPr>
              <a:t>No change in tax credits for dependent care</a:t>
            </a:r>
          </a:p>
          <a:p>
            <a:pPr marL="800100" lvl="1" indent="-342900">
              <a:buFont typeface="Arial" pitchFamily="34" charset="0"/>
              <a:buChar char="•"/>
            </a:pPr>
            <a:r>
              <a:rPr lang="en-US" sz="2800" b="1" dirty="0" smtClean="0">
                <a:solidFill>
                  <a:srgbClr val="002060"/>
                </a:solidFill>
              </a:rPr>
              <a:t>Public funding for early learning in U.S. much less than most other countries </a:t>
            </a:r>
          </a:p>
          <a:p>
            <a:pPr marL="342900" indent="-342900">
              <a:buFont typeface="Arial" pitchFamily="34" charset="0"/>
              <a:buChar char="•"/>
            </a:pPr>
            <a:endParaRPr lang="en-US" sz="2800" b="1" dirty="0" smtClean="0">
              <a:solidFill>
                <a:schemeClr val="tx2"/>
              </a:solidFill>
            </a:endParaRPr>
          </a:p>
          <a:p>
            <a:pPr marL="342900" indent="-342900">
              <a:buFont typeface="Arial" pitchFamily="34" charset="0"/>
              <a:buChar char="•"/>
            </a:pPr>
            <a:endParaRPr lang="en-US" sz="2800" b="1" dirty="0">
              <a:solidFill>
                <a:schemeClr val="tx2"/>
              </a:solidFill>
            </a:endParaRPr>
          </a:p>
        </p:txBody>
      </p:sp>
    </p:spTree>
    <p:extLst>
      <p:ext uri="{BB962C8B-B14F-4D97-AF65-F5344CB8AC3E}">
        <p14:creationId xmlns:p14="http://schemas.microsoft.com/office/powerpoint/2010/main" val="3545378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3200"/>
            <a:ext cx="8077200" cy="508000"/>
          </a:xfrm>
        </p:spPr>
        <p:txBody>
          <a:bodyPr/>
          <a:lstStyle/>
          <a:p>
            <a:pPr algn="ctr"/>
            <a:r>
              <a:rPr lang="en-US" dirty="0" smtClean="0"/>
              <a:t>Our Child Care Sector -  Quality</a:t>
            </a:r>
            <a:endParaRPr lang="en-US" dirty="0"/>
          </a:p>
        </p:txBody>
      </p:sp>
      <p:sp>
        <p:nvSpPr>
          <p:cNvPr id="3" name="Content Placeholder 2"/>
          <p:cNvSpPr>
            <a:spLocks noGrp="1"/>
          </p:cNvSpPr>
          <p:nvPr>
            <p:ph idx="1"/>
          </p:nvPr>
        </p:nvSpPr>
        <p:spPr>
          <a:xfrm>
            <a:off x="685800" y="2160588"/>
            <a:ext cx="8134350" cy="4011612"/>
          </a:xfrm>
        </p:spPr>
        <p:txBody>
          <a:bodyPr/>
          <a:lstStyle/>
          <a:p>
            <a:r>
              <a:rPr lang="en-US" b="1" dirty="0" smtClean="0">
                <a:solidFill>
                  <a:srgbClr val="002060"/>
                </a:solidFill>
              </a:rPr>
              <a:t>Nationally Accredited programs down 50% since 2005, now at 28</a:t>
            </a:r>
          </a:p>
          <a:p>
            <a:r>
              <a:rPr lang="en-US" b="1" dirty="0" smtClean="0">
                <a:solidFill>
                  <a:srgbClr val="002060"/>
                </a:solidFill>
              </a:rPr>
              <a:t>Strong interest in QSNY </a:t>
            </a:r>
          </a:p>
          <a:p>
            <a:pPr lvl="1"/>
            <a:r>
              <a:rPr lang="en-US" sz="2800" dirty="0" smtClean="0">
                <a:solidFill>
                  <a:srgbClr val="002060"/>
                </a:solidFill>
              </a:rPr>
              <a:t>Contracted to recruit 38 and over 90 applied</a:t>
            </a:r>
          </a:p>
          <a:p>
            <a:r>
              <a:rPr lang="en-US" b="1" dirty="0" smtClean="0">
                <a:solidFill>
                  <a:srgbClr val="002060"/>
                </a:solidFill>
              </a:rPr>
              <a:t>More interest in quality improvement work </a:t>
            </a:r>
          </a:p>
          <a:p>
            <a:pPr lvl="1"/>
            <a:r>
              <a:rPr lang="en-US" dirty="0" smtClean="0">
                <a:solidFill>
                  <a:srgbClr val="002060"/>
                </a:solidFill>
              </a:rPr>
              <a:t>Early Literacy – 21 classrooms/12 providers</a:t>
            </a:r>
          </a:p>
          <a:p>
            <a:pPr lvl="1"/>
            <a:r>
              <a:rPr lang="en-US" b="1" dirty="0" smtClean="0">
                <a:solidFill>
                  <a:srgbClr val="002060"/>
                </a:solidFill>
              </a:rPr>
              <a:t>All improved quality – from 8 at “5” + to 30</a:t>
            </a:r>
            <a:endParaRPr lang="en-US" b="1" dirty="0">
              <a:solidFill>
                <a:srgbClr val="002060"/>
              </a:solidFill>
            </a:endParaRPr>
          </a:p>
          <a:p>
            <a:pPr lvl="1"/>
            <a:endParaRPr lang="en-US" sz="2800" dirty="0" smtClean="0">
              <a:solidFill>
                <a:srgbClr val="0070C0"/>
              </a:solidFill>
            </a:endParaRPr>
          </a:p>
          <a:p>
            <a:endParaRPr lang="en-US" b="1" dirty="0">
              <a:solidFill>
                <a:srgbClr val="0070C0"/>
              </a:solidFill>
            </a:endParaRPr>
          </a:p>
          <a:p>
            <a:pPr lvl="1"/>
            <a:endParaRPr lang="en-US" dirty="0" smtClean="0"/>
          </a:p>
          <a:p>
            <a:endParaRPr lang="en-US" dirty="0"/>
          </a:p>
        </p:txBody>
      </p:sp>
    </p:spTree>
    <p:extLst>
      <p:ext uri="{BB962C8B-B14F-4D97-AF65-F5344CB8AC3E}">
        <p14:creationId xmlns:p14="http://schemas.microsoft.com/office/powerpoint/2010/main" val="379587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3200"/>
            <a:ext cx="7924800" cy="508000"/>
          </a:xfrm>
        </p:spPr>
        <p:txBody>
          <a:bodyPr/>
          <a:lstStyle/>
          <a:p>
            <a:pPr algn="ctr"/>
            <a:r>
              <a:rPr lang="en-US" dirty="0" smtClean="0"/>
              <a:t>Parent Child Care Survey</a:t>
            </a:r>
            <a:endParaRPr lang="en-US" dirty="0"/>
          </a:p>
        </p:txBody>
      </p:sp>
      <p:sp>
        <p:nvSpPr>
          <p:cNvPr id="3" name="Content Placeholder 2"/>
          <p:cNvSpPr>
            <a:spLocks noGrp="1"/>
          </p:cNvSpPr>
          <p:nvPr>
            <p:ph idx="1"/>
          </p:nvPr>
        </p:nvSpPr>
        <p:spPr>
          <a:xfrm>
            <a:off x="685800" y="2438400"/>
            <a:ext cx="8134350" cy="3733800"/>
          </a:xfrm>
        </p:spPr>
        <p:txBody>
          <a:bodyPr/>
          <a:lstStyle/>
          <a:p>
            <a:r>
              <a:rPr lang="en-US" b="1" dirty="0" smtClean="0">
                <a:solidFill>
                  <a:srgbClr val="002060"/>
                </a:solidFill>
              </a:rPr>
              <a:t>More feedback from parents</a:t>
            </a:r>
          </a:p>
          <a:p>
            <a:r>
              <a:rPr lang="en-US" b="1" dirty="0" smtClean="0">
                <a:solidFill>
                  <a:srgbClr val="002060"/>
                </a:solidFill>
              </a:rPr>
              <a:t>Survey questions modeled after earlier research study in 2006</a:t>
            </a:r>
          </a:p>
          <a:p>
            <a:r>
              <a:rPr lang="en-US" b="1" dirty="0" smtClean="0">
                <a:solidFill>
                  <a:srgbClr val="002060"/>
                </a:solidFill>
              </a:rPr>
              <a:t>Electronic and hard copy</a:t>
            </a:r>
          </a:p>
          <a:p>
            <a:r>
              <a:rPr lang="en-US" b="1" dirty="0" smtClean="0">
                <a:solidFill>
                  <a:srgbClr val="002060"/>
                </a:solidFill>
              </a:rPr>
              <a:t>August – September</a:t>
            </a:r>
          </a:p>
          <a:p>
            <a:r>
              <a:rPr lang="en-US" b="1" dirty="0" smtClean="0">
                <a:solidFill>
                  <a:srgbClr val="002060"/>
                </a:solidFill>
              </a:rPr>
              <a:t>Our parent referral list, County government, CBO, Journal News and other media </a:t>
            </a:r>
            <a:endParaRPr lang="en-US" b="1" dirty="0">
              <a:solidFill>
                <a:srgbClr val="002060"/>
              </a:solidFill>
            </a:endParaRPr>
          </a:p>
        </p:txBody>
      </p:sp>
    </p:spTree>
    <p:extLst>
      <p:ext uri="{BB962C8B-B14F-4D97-AF65-F5344CB8AC3E}">
        <p14:creationId xmlns:p14="http://schemas.microsoft.com/office/powerpoint/2010/main" val="170485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73200"/>
            <a:ext cx="7848600" cy="508000"/>
          </a:xfrm>
        </p:spPr>
        <p:txBody>
          <a:bodyPr/>
          <a:lstStyle/>
          <a:p>
            <a:pPr algn="ctr"/>
            <a:r>
              <a:rPr lang="en-US" dirty="0" smtClean="0"/>
              <a:t>Survey Respondents </a:t>
            </a:r>
            <a:endParaRPr lang="en-US" dirty="0"/>
          </a:p>
        </p:txBody>
      </p:sp>
      <p:sp>
        <p:nvSpPr>
          <p:cNvPr id="3" name="Content Placeholder 2"/>
          <p:cNvSpPr>
            <a:spLocks noGrp="1"/>
          </p:cNvSpPr>
          <p:nvPr>
            <p:ph idx="1"/>
          </p:nvPr>
        </p:nvSpPr>
        <p:spPr>
          <a:xfrm>
            <a:off x="685800" y="2160588"/>
            <a:ext cx="8134350" cy="4011612"/>
          </a:xfrm>
        </p:spPr>
        <p:txBody>
          <a:bodyPr/>
          <a:lstStyle/>
          <a:p>
            <a:pPr marL="0" indent="0">
              <a:buNone/>
            </a:pPr>
            <a:r>
              <a:rPr lang="en-US" b="1" dirty="0" smtClean="0">
                <a:solidFill>
                  <a:srgbClr val="002060"/>
                </a:solidFill>
              </a:rPr>
              <a:t>731</a:t>
            </a:r>
          </a:p>
          <a:p>
            <a:r>
              <a:rPr lang="en-US" b="1" dirty="0" smtClean="0">
                <a:solidFill>
                  <a:srgbClr val="002060"/>
                </a:solidFill>
              </a:rPr>
              <a:t>South (45%); North (31%); Central (24%)</a:t>
            </a:r>
          </a:p>
          <a:p>
            <a:r>
              <a:rPr lang="en-US" b="1" dirty="0" smtClean="0">
                <a:solidFill>
                  <a:srgbClr val="002060"/>
                </a:solidFill>
              </a:rPr>
              <a:t>68% with 3 or 4 family members</a:t>
            </a:r>
          </a:p>
          <a:p>
            <a:r>
              <a:rPr lang="en-US" b="1" dirty="0" smtClean="0">
                <a:solidFill>
                  <a:srgbClr val="002060"/>
                </a:solidFill>
              </a:rPr>
              <a:t>95% working outside the home</a:t>
            </a:r>
          </a:p>
          <a:p>
            <a:pPr lvl="1"/>
            <a:r>
              <a:rPr lang="en-US" sz="2800" dirty="0" smtClean="0">
                <a:solidFill>
                  <a:srgbClr val="002060"/>
                </a:solidFill>
              </a:rPr>
              <a:t>2 parents 50%</a:t>
            </a:r>
          </a:p>
          <a:p>
            <a:pPr lvl="1"/>
            <a:r>
              <a:rPr lang="en-US" sz="2800" dirty="0" smtClean="0">
                <a:solidFill>
                  <a:srgbClr val="002060"/>
                </a:solidFill>
              </a:rPr>
              <a:t>Single parent 37%</a:t>
            </a:r>
          </a:p>
          <a:p>
            <a:pPr lvl="1"/>
            <a:r>
              <a:rPr lang="en-US" sz="2800" dirty="0" smtClean="0">
                <a:solidFill>
                  <a:srgbClr val="002060"/>
                </a:solidFill>
              </a:rPr>
              <a:t>1 parent home/1 working outside 8%</a:t>
            </a:r>
            <a:endParaRPr lang="en-US" sz="2800" dirty="0">
              <a:solidFill>
                <a:srgbClr val="002060"/>
              </a:solidFill>
            </a:endParaRPr>
          </a:p>
        </p:txBody>
      </p:sp>
    </p:spTree>
    <p:extLst>
      <p:ext uri="{BB962C8B-B14F-4D97-AF65-F5344CB8AC3E}">
        <p14:creationId xmlns:p14="http://schemas.microsoft.com/office/powerpoint/2010/main" val="3063287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Survey Respondents</a:t>
            </a:r>
            <a:endParaRPr lang="en-US" dirty="0"/>
          </a:p>
        </p:txBody>
      </p:sp>
      <p:sp>
        <p:nvSpPr>
          <p:cNvPr id="3" name="Content Placeholder 2"/>
          <p:cNvSpPr>
            <a:spLocks noGrp="1"/>
          </p:cNvSpPr>
          <p:nvPr>
            <p:ph idx="1"/>
          </p:nvPr>
        </p:nvSpPr>
        <p:spPr>
          <a:xfrm>
            <a:off x="685800" y="2160588"/>
            <a:ext cx="8134350" cy="4011612"/>
          </a:xfrm>
        </p:spPr>
        <p:txBody>
          <a:bodyPr/>
          <a:lstStyle/>
          <a:p>
            <a:r>
              <a:rPr lang="en-US" b="1" dirty="0" smtClean="0">
                <a:solidFill>
                  <a:srgbClr val="002060"/>
                </a:solidFill>
              </a:rPr>
              <a:t>87% with children in some kind of care</a:t>
            </a:r>
          </a:p>
          <a:p>
            <a:r>
              <a:rPr lang="en-US" b="1" dirty="0" smtClean="0">
                <a:solidFill>
                  <a:srgbClr val="002060"/>
                </a:solidFill>
              </a:rPr>
              <a:t>All ages of children but only 14% had infants</a:t>
            </a:r>
          </a:p>
          <a:p>
            <a:r>
              <a:rPr lang="en-US" b="1" dirty="0" smtClean="0">
                <a:solidFill>
                  <a:srgbClr val="002060"/>
                </a:solidFill>
              </a:rPr>
              <a:t>60% with preschooler and/or K to 6</a:t>
            </a:r>
            <a:r>
              <a:rPr lang="en-US" b="1" baseline="30000" dirty="0" smtClean="0">
                <a:solidFill>
                  <a:srgbClr val="002060"/>
                </a:solidFill>
              </a:rPr>
              <a:t>th</a:t>
            </a:r>
            <a:r>
              <a:rPr lang="en-US" b="1" dirty="0" smtClean="0">
                <a:solidFill>
                  <a:srgbClr val="002060"/>
                </a:solidFill>
              </a:rPr>
              <a:t> grader</a:t>
            </a:r>
          </a:p>
          <a:p>
            <a:r>
              <a:rPr lang="en-US" b="1" dirty="0" smtClean="0">
                <a:solidFill>
                  <a:srgbClr val="002060"/>
                </a:solidFill>
              </a:rPr>
              <a:t>Household income very skewed</a:t>
            </a:r>
          </a:p>
          <a:p>
            <a:pPr lvl="1"/>
            <a:r>
              <a:rPr lang="en-US" sz="2800" dirty="0" smtClean="0">
                <a:solidFill>
                  <a:srgbClr val="002060"/>
                </a:solidFill>
              </a:rPr>
              <a:t>42% at $39k or less</a:t>
            </a:r>
          </a:p>
          <a:p>
            <a:pPr lvl="1"/>
            <a:r>
              <a:rPr lang="en-US" sz="2800" dirty="0" smtClean="0">
                <a:solidFill>
                  <a:srgbClr val="002060"/>
                </a:solidFill>
              </a:rPr>
              <a:t>27% at $102k or more including 7% over  $200k</a:t>
            </a:r>
          </a:p>
          <a:p>
            <a:pPr marL="457200"/>
            <a:r>
              <a:rPr lang="en-US" b="1" dirty="0" smtClean="0">
                <a:solidFill>
                  <a:srgbClr val="002060"/>
                </a:solidFill>
              </a:rPr>
              <a:t>8% would be income-eligible for Title XX</a:t>
            </a:r>
            <a:endParaRPr lang="en-US" b="1" dirty="0">
              <a:solidFill>
                <a:srgbClr val="002060"/>
              </a:solidFill>
            </a:endParaRPr>
          </a:p>
        </p:txBody>
      </p:sp>
    </p:spTree>
    <p:extLst>
      <p:ext uri="{BB962C8B-B14F-4D97-AF65-F5344CB8AC3E}">
        <p14:creationId xmlns:p14="http://schemas.microsoft.com/office/powerpoint/2010/main" val="82856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3200"/>
            <a:ext cx="8077200" cy="508000"/>
          </a:xfrm>
        </p:spPr>
        <p:txBody>
          <a:bodyPr/>
          <a:lstStyle/>
          <a:p>
            <a:pPr algn="ctr"/>
            <a:r>
              <a:rPr lang="en-US" dirty="0" smtClean="0"/>
              <a:t>Type of Child Care Being Used</a:t>
            </a:r>
            <a:endParaRPr lang="en-US" dirty="0"/>
          </a:p>
        </p:txBody>
      </p:sp>
      <p:sp>
        <p:nvSpPr>
          <p:cNvPr id="3" name="Content Placeholder 2"/>
          <p:cNvSpPr>
            <a:spLocks noGrp="1"/>
          </p:cNvSpPr>
          <p:nvPr>
            <p:ph idx="1"/>
          </p:nvPr>
        </p:nvSpPr>
        <p:spPr>
          <a:xfrm>
            <a:off x="533400" y="2160588"/>
            <a:ext cx="8001000" cy="4011612"/>
          </a:xfrm>
        </p:spPr>
        <p:txBody>
          <a:bodyPr/>
          <a:lstStyle/>
          <a:p>
            <a:r>
              <a:rPr lang="en-US" b="1" dirty="0" smtClean="0">
                <a:solidFill>
                  <a:srgbClr val="002060"/>
                </a:solidFill>
              </a:rPr>
              <a:t>Majority using regulated – 87%</a:t>
            </a:r>
          </a:p>
          <a:p>
            <a:pPr lvl="1"/>
            <a:r>
              <a:rPr lang="en-US" dirty="0" smtClean="0">
                <a:solidFill>
                  <a:srgbClr val="C00000"/>
                </a:solidFill>
              </a:rPr>
              <a:t>Centers 57%</a:t>
            </a:r>
          </a:p>
          <a:p>
            <a:pPr lvl="1"/>
            <a:r>
              <a:rPr lang="en-US" dirty="0" smtClean="0">
                <a:solidFill>
                  <a:srgbClr val="C00000"/>
                </a:solidFill>
              </a:rPr>
              <a:t>School Age 21%</a:t>
            </a:r>
          </a:p>
          <a:p>
            <a:pPr lvl="1"/>
            <a:r>
              <a:rPr lang="en-US" dirty="0" smtClean="0">
                <a:solidFill>
                  <a:srgbClr val="C00000"/>
                </a:solidFill>
              </a:rPr>
              <a:t>Family/Group Family 19%</a:t>
            </a:r>
            <a:endParaRPr lang="en-US" dirty="0">
              <a:solidFill>
                <a:srgbClr val="C00000"/>
              </a:solidFill>
            </a:endParaRPr>
          </a:p>
          <a:p>
            <a:r>
              <a:rPr lang="en-US" b="1" dirty="0" smtClean="0">
                <a:solidFill>
                  <a:srgbClr val="002060"/>
                </a:solidFill>
              </a:rPr>
              <a:t>Lots of informal care &amp; combinations –</a:t>
            </a:r>
          </a:p>
          <a:p>
            <a:pPr lvl="1"/>
            <a:r>
              <a:rPr lang="en-US" dirty="0" smtClean="0">
                <a:solidFill>
                  <a:srgbClr val="C00000"/>
                </a:solidFill>
              </a:rPr>
              <a:t>Relative in child’s home 16%</a:t>
            </a:r>
          </a:p>
          <a:p>
            <a:pPr lvl="1"/>
            <a:r>
              <a:rPr lang="en-US" dirty="0" smtClean="0">
                <a:solidFill>
                  <a:srgbClr val="C00000"/>
                </a:solidFill>
              </a:rPr>
              <a:t>Relative in his/her home 15%</a:t>
            </a:r>
          </a:p>
          <a:p>
            <a:pPr lvl="1"/>
            <a:r>
              <a:rPr lang="en-US" dirty="0" smtClean="0">
                <a:solidFill>
                  <a:srgbClr val="C00000"/>
                </a:solidFill>
              </a:rPr>
              <a:t>Nanny/babysitter 11%</a:t>
            </a:r>
          </a:p>
          <a:p>
            <a:r>
              <a:rPr lang="en-US" b="1" dirty="0" smtClean="0">
                <a:solidFill>
                  <a:srgbClr val="002060"/>
                </a:solidFill>
              </a:rPr>
              <a:t>M-F, 7 am to 6 pm (62%)</a:t>
            </a:r>
            <a:endParaRPr lang="en-US" b="1" dirty="0">
              <a:solidFill>
                <a:srgbClr val="002060"/>
              </a:solidFill>
            </a:endParaRPr>
          </a:p>
        </p:txBody>
      </p:sp>
    </p:spTree>
    <p:extLst>
      <p:ext uri="{BB962C8B-B14F-4D97-AF65-F5344CB8AC3E}">
        <p14:creationId xmlns:p14="http://schemas.microsoft.com/office/powerpoint/2010/main" val="2576776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Leading Choice Factors </a:t>
            </a:r>
            <a:endParaRPr lang="en-US" dirty="0"/>
          </a:p>
        </p:txBody>
      </p:sp>
      <p:sp>
        <p:nvSpPr>
          <p:cNvPr id="3" name="Content Placeholder 2"/>
          <p:cNvSpPr>
            <a:spLocks noGrp="1"/>
          </p:cNvSpPr>
          <p:nvPr>
            <p:ph idx="1"/>
          </p:nvPr>
        </p:nvSpPr>
        <p:spPr>
          <a:xfrm>
            <a:off x="685800" y="2438400"/>
            <a:ext cx="8134350" cy="3733800"/>
          </a:xfrm>
        </p:spPr>
        <p:txBody>
          <a:bodyPr/>
          <a:lstStyle/>
          <a:p>
            <a:r>
              <a:rPr lang="en-US" b="1" dirty="0" smtClean="0">
                <a:solidFill>
                  <a:srgbClr val="002060"/>
                </a:solidFill>
              </a:rPr>
              <a:t>Proximity to home or work (28%)</a:t>
            </a:r>
          </a:p>
          <a:p>
            <a:r>
              <a:rPr lang="en-US" b="1" dirty="0" smtClean="0">
                <a:solidFill>
                  <a:srgbClr val="002060"/>
                </a:solidFill>
              </a:rPr>
              <a:t>Hours (11%)</a:t>
            </a:r>
          </a:p>
          <a:p>
            <a:r>
              <a:rPr lang="en-US" b="1" dirty="0" smtClean="0">
                <a:solidFill>
                  <a:srgbClr val="002060"/>
                </a:solidFill>
              </a:rPr>
              <a:t>Cost and Kids Look Happy (10%)</a:t>
            </a:r>
          </a:p>
          <a:p>
            <a:r>
              <a:rPr lang="en-US" b="1" dirty="0" smtClean="0">
                <a:solidFill>
                  <a:srgbClr val="002060"/>
                </a:solidFill>
              </a:rPr>
              <a:t>Overall quality for Pre and K-6</a:t>
            </a:r>
            <a:r>
              <a:rPr lang="en-US" b="1" baseline="30000" dirty="0" smtClean="0">
                <a:solidFill>
                  <a:srgbClr val="002060"/>
                </a:solidFill>
              </a:rPr>
              <a:t>th</a:t>
            </a:r>
            <a:r>
              <a:rPr lang="en-US" b="1" dirty="0" smtClean="0">
                <a:solidFill>
                  <a:srgbClr val="002060"/>
                </a:solidFill>
              </a:rPr>
              <a:t> (10%)</a:t>
            </a:r>
          </a:p>
          <a:p>
            <a:r>
              <a:rPr lang="en-US" b="1" dirty="0" smtClean="0">
                <a:solidFill>
                  <a:srgbClr val="002060"/>
                </a:solidFill>
              </a:rPr>
              <a:t>Quality indicators (2% to 4%)</a:t>
            </a:r>
          </a:p>
          <a:p>
            <a:endParaRPr lang="en-US" dirty="0" smtClean="0"/>
          </a:p>
          <a:p>
            <a:endParaRPr lang="en-US" dirty="0"/>
          </a:p>
        </p:txBody>
      </p:sp>
    </p:spTree>
    <p:extLst>
      <p:ext uri="{BB962C8B-B14F-4D97-AF65-F5344CB8AC3E}">
        <p14:creationId xmlns:p14="http://schemas.microsoft.com/office/powerpoint/2010/main" val="1377660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0" y="0"/>
            <a:ext cx="4392612" cy="2819400"/>
          </a:xfrm>
        </p:spPr>
        <p:txBody>
          <a:bodyPr/>
          <a:lstStyle/>
          <a:p>
            <a:r>
              <a:rPr lang="en-US" dirty="0" smtClean="0"/>
              <a:t>Welcome – </a:t>
            </a:r>
            <a:br>
              <a:rPr lang="en-US" dirty="0" smtClean="0"/>
            </a:br>
            <a:r>
              <a:rPr lang="en-US" dirty="0" smtClean="0"/>
              <a:t/>
            </a:r>
            <a:br>
              <a:rPr lang="en-US" dirty="0" smtClean="0"/>
            </a:br>
            <a:r>
              <a:rPr lang="en-US" dirty="0" smtClean="0"/>
              <a:t>Council Board of Directors</a:t>
            </a:r>
            <a:endParaRPr lang="uk-UA" b="0" dirty="0"/>
          </a:p>
        </p:txBody>
      </p:sp>
      <p:sp>
        <p:nvSpPr>
          <p:cNvPr id="283651" name="Rectangle 3"/>
          <p:cNvSpPr>
            <a:spLocks noGrp="1" noChangeArrowheads="1"/>
          </p:cNvSpPr>
          <p:nvPr>
            <p:ph type="body" idx="1"/>
          </p:nvPr>
        </p:nvSpPr>
        <p:spPr>
          <a:xfrm>
            <a:off x="990600" y="3148013"/>
            <a:ext cx="7720013" cy="2566987"/>
          </a:xfrm>
        </p:spPr>
        <p:txBody>
          <a:bodyPr/>
          <a:lstStyle/>
          <a:p>
            <a:pPr marL="0" indent="0" algn="ctr">
              <a:buNone/>
            </a:pPr>
            <a:endParaRPr lang="en-US" sz="4000" b="1" dirty="0" smtClean="0">
              <a:solidFill>
                <a:schemeClr val="tx2"/>
              </a:solidFill>
            </a:endParaRPr>
          </a:p>
          <a:p>
            <a:pPr marL="0" indent="0" algn="ctr">
              <a:buNone/>
            </a:pPr>
            <a:r>
              <a:rPr lang="en-US" sz="4800" b="1" dirty="0" smtClean="0">
                <a:solidFill>
                  <a:srgbClr val="002060"/>
                </a:solidFill>
              </a:rPr>
              <a:t>Investing in Our Children’s Future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73200"/>
            <a:ext cx="8001000" cy="508000"/>
          </a:xfrm>
        </p:spPr>
        <p:txBody>
          <a:bodyPr/>
          <a:lstStyle/>
          <a:p>
            <a:pPr algn="ctr"/>
            <a:r>
              <a:rPr lang="en-US" dirty="0" smtClean="0"/>
              <a:t>Cost of Child Care </a:t>
            </a:r>
            <a:endParaRPr lang="en-US" dirty="0"/>
          </a:p>
        </p:txBody>
      </p:sp>
      <p:sp>
        <p:nvSpPr>
          <p:cNvPr id="3" name="Content Placeholder 2"/>
          <p:cNvSpPr>
            <a:spLocks noGrp="1"/>
          </p:cNvSpPr>
          <p:nvPr>
            <p:ph idx="1"/>
          </p:nvPr>
        </p:nvSpPr>
        <p:spPr>
          <a:xfrm>
            <a:off x="609600" y="2160588"/>
            <a:ext cx="8210550" cy="4011612"/>
          </a:xfrm>
        </p:spPr>
        <p:txBody>
          <a:bodyPr/>
          <a:lstStyle/>
          <a:p>
            <a:r>
              <a:rPr lang="en-US" b="1" dirty="0">
                <a:solidFill>
                  <a:srgbClr val="002060"/>
                </a:solidFill>
              </a:rPr>
              <a:t>Cost went up with family </a:t>
            </a:r>
            <a:r>
              <a:rPr lang="en-US" b="1" dirty="0" smtClean="0">
                <a:solidFill>
                  <a:srgbClr val="002060"/>
                </a:solidFill>
              </a:rPr>
              <a:t>income</a:t>
            </a:r>
          </a:p>
          <a:p>
            <a:r>
              <a:rPr lang="en-US" b="1" dirty="0" smtClean="0">
                <a:solidFill>
                  <a:srgbClr val="002060"/>
                </a:solidFill>
              </a:rPr>
              <a:t>Big range </a:t>
            </a:r>
          </a:p>
          <a:p>
            <a:pPr lvl="1"/>
            <a:r>
              <a:rPr lang="en-US" sz="2800" dirty="0" smtClean="0">
                <a:solidFill>
                  <a:srgbClr val="002060"/>
                </a:solidFill>
              </a:rPr>
              <a:t>18% paying $0 - $24 and 8% paying</a:t>
            </a:r>
          </a:p>
          <a:p>
            <a:pPr marL="457200" lvl="1" indent="0">
              <a:buNone/>
            </a:pPr>
            <a:r>
              <a:rPr lang="en-US" sz="2800" dirty="0" smtClean="0">
                <a:solidFill>
                  <a:srgbClr val="002060"/>
                </a:solidFill>
              </a:rPr>
              <a:t>   $500-$900+</a:t>
            </a:r>
          </a:p>
          <a:p>
            <a:r>
              <a:rPr lang="en-US" b="1" dirty="0" smtClean="0">
                <a:solidFill>
                  <a:srgbClr val="002060"/>
                </a:solidFill>
              </a:rPr>
              <a:t>Largest group paying $100 - $200 (24%)</a:t>
            </a:r>
          </a:p>
          <a:p>
            <a:r>
              <a:rPr lang="en-US" b="1" dirty="0">
                <a:solidFill>
                  <a:srgbClr val="002060"/>
                </a:solidFill>
              </a:rPr>
              <a:t>40% paying $100 or </a:t>
            </a:r>
            <a:r>
              <a:rPr lang="en-US" b="1" dirty="0" smtClean="0">
                <a:solidFill>
                  <a:srgbClr val="002060"/>
                </a:solidFill>
              </a:rPr>
              <a:t>less (combining cost categories)</a:t>
            </a:r>
          </a:p>
          <a:p>
            <a:r>
              <a:rPr lang="en-US" b="1" dirty="0" smtClean="0">
                <a:solidFill>
                  <a:srgbClr val="002060"/>
                </a:solidFill>
              </a:rPr>
              <a:t>13% paying $300 - $500</a:t>
            </a:r>
          </a:p>
        </p:txBody>
      </p:sp>
    </p:spTree>
    <p:extLst>
      <p:ext uri="{BB962C8B-B14F-4D97-AF65-F5344CB8AC3E}">
        <p14:creationId xmlns:p14="http://schemas.microsoft.com/office/powerpoint/2010/main" val="3803486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73200"/>
            <a:ext cx="7772400" cy="508000"/>
          </a:xfrm>
        </p:spPr>
        <p:txBody>
          <a:bodyPr/>
          <a:lstStyle/>
          <a:p>
            <a:pPr algn="ctr"/>
            <a:r>
              <a:rPr lang="en-US" dirty="0" smtClean="0"/>
              <a:t>Paying for Child Care</a:t>
            </a:r>
            <a:endParaRPr lang="en-US" dirty="0"/>
          </a:p>
        </p:txBody>
      </p:sp>
      <p:sp>
        <p:nvSpPr>
          <p:cNvPr id="3" name="Content Placeholder 2"/>
          <p:cNvSpPr>
            <a:spLocks noGrp="1"/>
          </p:cNvSpPr>
          <p:nvPr>
            <p:ph idx="1"/>
          </p:nvPr>
        </p:nvSpPr>
        <p:spPr>
          <a:xfrm>
            <a:off x="685800" y="2438400"/>
            <a:ext cx="8134350" cy="3733800"/>
          </a:xfrm>
        </p:spPr>
        <p:txBody>
          <a:bodyPr/>
          <a:lstStyle/>
          <a:p>
            <a:r>
              <a:rPr lang="en-US" b="1" dirty="0" smtClean="0">
                <a:solidFill>
                  <a:srgbClr val="002060"/>
                </a:solidFill>
              </a:rPr>
              <a:t>57</a:t>
            </a:r>
            <a:r>
              <a:rPr lang="en-US" b="1" dirty="0">
                <a:solidFill>
                  <a:srgbClr val="002060"/>
                </a:solidFill>
              </a:rPr>
              <a:t>% </a:t>
            </a:r>
            <a:r>
              <a:rPr lang="en-US" b="1" dirty="0" smtClean="0">
                <a:solidFill>
                  <a:srgbClr val="002060"/>
                </a:solidFill>
              </a:rPr>
              <a:t>had </a:t>
            </a:r>
            <a:r>
              <a:rPr lang="en-US" b="1" dirty="0">
                <a:solidFill>
                  <a:srgbClr val="002060"/>
                </a:solidFill>
              </a:rPr>
              <a:t>trouble paying for care in last 6 </a:t>
            </a:r>
            <a:r>
              <a:rPr lang="en-US" b="1" dirty="0" err="1" smtClean="0">
                <a:solidFill>
                  <a:srgbClr val="002060"/>
                </a:solidFill>
              </a:rPr>
              <a:t>mos</a:t>
            </a:r>
            <a:r>
              <a:rPr lang="en-US" b="1" dirty="0" smtClean="0">
                <a:solidFill>
                  <a:srgbClr val="002060"/>
                </a:solidFill>
              </a:rPr>
              <a:t> including higher income parents</a:t>
            </a:r>
            <a:endParaRPr lang="en-US" b="1" dirty="0">
              <a:solidFill>
                <a:srgbClr val="002060"/>
              </a:solidFill>
            </a:endParaRPr>
          </a:p>
          <a:p>
            <a:r>
              <a:rPr lang="en-US" b="1" dirty="0">
                <a:solidFill>
                  <a:srgbClr val="002060"/>
                </a:solidFill>
              </a:rPr>
              <a:t>60% cut back on household </a:t>
            </a:r>
            <a:r>
              <a:rPr lang="en-US" b="1" dirty="0" smtClean="0">
                <a:solidFill>
                  <a:srgbClr val="002060"/>
                </a:solidFill>
              </a:rPr>
              <a:t>expenses</a:t>
            </a:r>
          </a:p>
          <a:p>
            <a:r>
              <a:rPr lang="en-US" b="1" dirty="0" smtClean="0">
                <a:solidFill>
                  <a:srgbClr val="002060"/>
                </a:solidFill>
              </a:rPr>
              <a:t>54% borrowed money/used credit cards</a:t>
            </a:r>
            <a:endParaRPr lang="en-US" b="1" dirty="0">
              <a:solidFill>
                <a:srgbClr val="002060"/>
              </a:solidFill>
            </a:endParaRPr>
          </a:p>
          <a:p>
            <a:r>
              <a:rPr lang="en-US" b="1" dirty="0">
                <a:solidFill>
                  <a:srgbClr val="002060"/>
                </a:solidFill>
              </a:rPr>
              <a:t>34% modified child </a:t>
            </a:r>
            <a:r>
              <a:rPr lang="en-US" b="1" dirty="0" smtClean="0">
                <a:solidFill>
                  <a:srgbClr val="002060"/>
                </a:solidFill>
              </a:rPr>
              <a:t>care to save money</a:t>
            </a:r>
          </a:p>
          <a:p>
            <a:r>
              <a:rPr lang="en-US" b="1" dirty="0" smtClean="0">
                <a:solidFill>
                  <a:srgbClr val="002060"/>
                </a:solidFill>
              </a:rPr>
              <a:t>12% cut back on work hours</a:t>
            </a:r>
          </a:p>
          <a:p>
            <a:r>
              <a:rPr lang="en-US" b="1" dirty="0" smtClean="0">
                <a:solidFill>
                  <a:srgbClr val="002060"/>
                </a:solidFill>
              </a:rPr>
              <a:t>Income group reporting most difficulty – Title XX and just above</a:t>
            </a:r>
          </a:p>
          <a:p>
            <a:endParaRPr lang="en-US" b="1" dirty="0" smtClean="0">
              <a:solidFill>
                <a:srgbClr val="0070C0"/>
              </a:solidFill>
            </a:endParaRPr>
          </a:p>
          <a:p>
            <a:endParaRPr lang="en-US" dirty="0"/>
          </a:p>
          <a:p>
            <a:endParaRPr lang="en-US" dirty="0"/>
          </a:p>
        </p:txBody>
      </p:sp>
    </p:spTree>
    <p:extLst>
      <p:ext uri="{BB962C8B-B14F-4D97-AF65-F5344CB8AC3E}">
        <p14:creationId xmlns:p14="http://schemas.microsoft.com/office/powerpoint/2010/main" val="618777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73200"/>
            <a:ext cx="8001000" cy="508000"/>
          </a:xfrm>
        </p:spPr>
        <p:txBody>
          <a:bodyPr/>
          <a:lstStyle/>
          <a:p>
            <a:pPr algn="ctr"/>
            <a:r>
              <a:rPr lang="en-US" dirty="0" smtClean="0"/>
              <a:t>Child Care Subsidy Recipients</a:t>
            </a:r>
            <a:endParaRPr lang="en-US" dirty="0"/>
          </a:p>
        </p:txBody>
      </p:sp>
      <p:sp>
        <p:nvSpPr>
          <p:cNvPr id="3" name="Content Placeholder 2"/>
          <p:cNvSpPr>
            <a:spLocks noGrp="1"/>
          </p:cNvSpPr>
          <p:nvPr>
            <p:ph idx="1"/>
          </p:nvPr>
        </p:nvSpPr>
        <p:spPr>
          <a:xfrm>
            <a:off x="685800" y="2286000"/>
            <a:ext cx="8134350" cy="3886200"/>
          </a:xfrm>
        </p:spPr>
        <p:txBody>
          <a:bodyPr/>
          <a:lstStyle/>
          <a:p>
            <a:r>
              <a:rPr lang="en-US" b="1" dirty="0" smtClean="0">
                <a:solidFill>
                  <a:srgbClr val="002060"/>
                </a:solidFill>
              </a:rPr>
              <a:t>48% having trouble paying for care</a:t>
            </a:r>
          </a:p>
          <a:p>
            <a:r>
              <a:rPr lang="en-US" b="1" dirty="0" smtClean="0">
                <a:solidFill>
                  <a:srgbClr val="002060"/>
                </a:solidFill>
              </a:rPr>
              <a:t>26% behind on family share payments</a:t>
            </a:r>
          </a:p>
          <a:p>
            <a:r>
              <a:rPr lang="en-US" b="1" dirty="0" smtClean="0">
                <a:solidFill>
                  <a:srgbClr val="002060"/>
                </a:solidFill>
              </a:rPr>
              <a:t>24% able to pay on their own regularly; 18% sometimes</a:t>
            </a:r>
          </a:p>
          <a:p>
            <a:r>
              <a:rPr lang="en-US" b="1" dirty="0" smtClean="0">
                <a:solidFill>
                  <a:srgbClr val="002060"/>
                </a:solidFill>
              </a:rPr>
              <a:t>69% have borrowed money and/or used credit cards</a:t>
            </a:r>
          </a:p>
          <a:p>
            <a:r>
              <a:rPr lang="en-US" b="1" dirty="0" smtClean="0">
                <a:solidFill>
                  <a:srgbClr val="002060"/>
                </a:solidFill>
              </a:rPr>
              <a:t>6% have used other options for care</a:t>
            </a:r>
            <a:endParaRPr lang="en-US" b="1" dirty="0">
              <a:solidFill>
                <a:srgbClr val="002060"/>
              </a:solidFill>
            </a:endParaRPr>
          </a:p>
        </p:txBody>
      </p:sp>
    </p:spTree>
    <p:extLst>
      <p:ext uri="{BB962C8B-B14F-4D97-AF65-F5344CB8AC3E}">
        <p14:creationId xmlns:p14="http://schemas.microsoft.com/office/powerpoint/2010/main" val="1153065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73200"/>
            <a:ext cx="8001000" cy="508000"/>
          </a:xfrm>
        </p:spPr>
        <p:txBody>
          <a:bodyPr/>
          <a:lstStyle/>
          <a:p>
            <a:pPr algn="ctr"/>
            <a:r>
              <a:rPr lang="en-US" dirty="0" smtClean="0"/>
              <a:t>Satisfaction with Child Care </a:t>
            </a:r>
            <a:endParaRPr lang="en-US" dirty="0"/>
          </a:p>
        </p:txBody>
      </p:sp>
      <p:sp>
        <p:nvSpPr>
          <p:cNvPr id="3" name="Content Placeholder 2"/>
          <p:cNvSpPr>
            <a:spLocks noGrp="1"/>
          </p:cNvSpPr>
          <p:nvPr>
            <p:ph idx="1"/>
          </p:nvPr>
        </p:nvSpPr>
        <p:spPr>
          <a:xfrm>
            <a:off x="762000" y="2514600"/>
            <a:ext cx="8058150" cy="3657600"/>
          </a:xfrm>
        </p:spPr>
        <p:txBody>
          <a:bodyPr/>
          <a:lstStyle/>
          <a:p>
            <a:r>
              <a:rPr lang="en-US" b="1" dirty="0" smtClean="0">
                <a:solidFill>
                  <a:srgbClr val="002060"/>
                </a:solidFill>
              </a:rPr>
              <a:t>Much higher than 2006 survey:</a:t>
            </a:r>
          </a:p>
          <a:p>
            <a:pPr lvl="1"/>
            <a:r>
              <a:rPr lang="en-US" sz="2800" b="1" dirty="0" smtClean="0">
                <a:solidFill>
                  <a:srgbClr val="002060"/>
                </a:solidFill>
              </a:rPr>
              <a:t>90% satisfied or very satisfied</a:t>
            </a:r>
          </a:p>
          <a:p>
            <a:pPr lvl="1"/>
            <a:r>
              <a:rPr lang="en-US" sz="2800" b="1" dirty="0" smtClean="0">
                <a:solidFill>
                  <a:srgbClr val="002060"/>
                </a:solidFill>
              </a:rPr>
              <a:t>Changes in child care arrangements most common around school start/stop or change in parent’s work hours</a:t>
            </a:r>
          </a:p>
          <a:p>
            <a:r>
              <a:rPr lang="en-US" b="1" dirty="0" smtClean="0">
                <a:solidFill>
                  <a:srgbClr val="002060"/>
                </a:solidFill>
              </a:rPr>
              <a:t>When asked what they would change, 32% said cost of child care</a:t>
            </a:r>
            <a:endParaRPr lang="en-US" b="1" dirty="0">
              <a:solidFill>
                <a:srgbClr val="002060"/>
              </a:solidFill>
            </a:endParaRPr>
          </a:p>
        </p:txBody>
      </p:sp>
    </p:spTree>
    <p:extLst>
      <p:ext uri="{BB962C8B-B14F-4D97-AF65-F5344CB8AC3E}">
        <p14:creationId xmlns:p14="http://schemas.microsoft.com/office/powerpoint/2010/main" val="333096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8001000" cy="685800"/>
          </a:xfrm>
        </p:spPr>
        <p:txBody>
          <a:bodyPr/>
          <a:lstStyle/>
          <a:p>
            <a:pPr algn="ctr"/>
            <a:r>
              <a:rPr lang="en-US" dirty="0" smtClean="0"/>
              <a:t>Survey Conclusions</a:t>
            </a:r>
            <a:endParaRPr lang="en-US" dirty="0"/>
          </a:p>
        </p:txBody>
      </p:sp>
      <p:sp>
        <p:nvSpPr>
          <p:cNvPr id="3" name="Content Placeholder 2"/>
          <p:cNvSpPr>
            <a:spLocks noGrp="1"/>
          </p:cNvSpPr>
          <p:nvPr>
            <p:ph idx="1"/>
          </p:nvPr>
        </p:nvSpPr>
        <p:spPr>
          <a:xfrm>
            <a:off x="685800" y="1905000"/>
            <a:ext cx="8134350" cy="4267200"/>
          </a:xfrm>
        </p:spPr>
        <p:txBody>
          <a:bodyPr/>
          <a:lstStyle/>
          <a:p>
            <a:r>
              <a:rPr lang="en-US" b="1" dirty="0" smtClean="0">
                <a:solidFill>
                  <a:srgbClr val="002060"/>
                </a:solidFill>
              </a:rPr>
              <a:t>Location, location, location</a:t>
            </a:r>
          </a:p>
          <a:p>
            <a:r>
              <a:rPr lang="en-US" b="1" dirty="0" smtClean="0">
                <a:solidFill>
                  <a:srgbClr val="002060"/>
                </a:solidFill>
              </a:rPr>
              <a:t>Cost, cost, cost</a:t>
            </a:r>
          </a:p>
          <a:p>
            <a:r>
              <a:rPr lang="en-US" b="1" dirty="0" smtClean="0">
                <a:solidFill>
                  <a:srgbClr val="002060"/>
                </a:solidFill>
              </a:rPr>
              <a:t>Hours of care are key </a:t>
            </a:r>
          </a:p>
          <a:p>
            <a:r>
              <a:rPr lang="en-US" b="1" dirty="0" smtClean="0">
                <a:solidFill>
                  <a:srgbClr val="002060"/>
                </a:solidFill>
              </a:rPr>
              <a:t>Parents using all kinds of care combos </a:t>
            </a:r>
          </a:p>
          <a:p>
            <a:r>
              <a:rPr lang="en-US" b="1" dirty="0">
                <a:solidFill>
                  <a:srgbClr val="002060"/>
                </a:solidFill>
              </a:rPr>
              <a:t>Parents are satisfied with their </a:t>
            </a:r>
            <a:r>
              <a:rPr lang="en-US" b="1" dirty="0" smtClean="0">
                <a:solidFill>
                  <a:srgbClr val="002060"/>
                </a:solidFill>
              </a:rPr>
              <a:t>child care</a:t>
            </a:r>
          </a:p>
          <a:p>
            <a:r>
              <a:rPr lang="en-US" b="1" dirty="0" smtClean="0">
                <a:solidFill>
                  <a:srgbClr val="002060"/>
                </a:solidFill>
              </a:rPr>
              <a:t>Families at all income levels need more financial  help – Title XX level in particular</a:t>
            </a:r>
          </a:p>
          <a:p>
            <a:r>
              <a:rPr lang="en-US" b="1" dirty="0" smtClean="0">
                <a:solidFill>
                  <a:srgbClr val="002060"/>
                </a:solidFill>
              </a:rPr>
              <a:t>Quality is not a priority in decision-making</a:t>
            </a:r>
            <a:endParaRPr lang="en-US" b="1" dirty="0">
              <a:solidFill>
                <a:srgbClr val="002060"/>
              </a:solidFill>
            </a:endParaRPr>
          </a:p>
        </p:txBody>
      </p:sp>
    </p:spTree>
    <p:extLst>
      <p:ext uri="{BB962C8B-B14F-4D97-AF65-F5344CB8AC3E}">
        <p14:creationId xmlns:p14="http://schemas.microsoft.com/office/powerpoint/2010/main" val="386130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86800" cy="5181600"/>
          </a:xfrm>
        </p:spPr>
        <p:txBody>
          <a:bodyPr/>
          <a:lstStyle/>
          <a:p>
            <a:pPr marL="0" indent="0" algn="ctr">
              <a:buNone/>
            </a:pPr>
            <a:r>
              <a:rPr lang="en-US" sz="4000" b="1" dirty="0" smtClean="0">
                <a:solidFill>
                  <a:srgbClr val="C00000"/>
                </a:solidFill>
              </a:rPr>
              <a:t>Westchester Supply</a:t>
            </a:r>
          </a:p>
          <a:p>
            <a:pPr marL="0" indent="0" algn="ctr">
              <a:buNone/>
            </a:pPr>
            <a:endParaRPr lang="en-US" sz="1600" b="1" dirty="0" smtClean="0">
              <a:solidFill>
                <a:schemeClr val="tx2"/>
              </a:solidFill>
            </a:endParaRPr>
          </a:p>
          <a:p>
            <a:r>
              <a:rPr lang="en-US" b="1" dirty="0" smtClean="0">
                <a:solidFill>
                  <a:srgbClr val="002060"/>
                </a:solidFill>
              </a:rPr>
              <a:t>80,000 slots needed for 160,700 birth </a:t>
            </a:r>
            <a:r>
              <a:rPr lang="en-US" b="1" dirty="0">
                <a:solidFill>
                  <a:srgbClr val="002060"/>
                </a:solidFill>
              </a:rPr>
              <a:t>to </a:t>
            </a:r>
            <a:r>
              <a:rPr lang="en-US" b="1" dirty="0" smtClean="0">
                <a:solidFill>
                  <a:srgbClr val="002060"/>
                </a:solidFill>
              </a:rPr>
              <a:t>12</a:t>
            </a:r>
            <a:endParaRPr lang="en-US" b="1" dirty="0">
              <a:solidFill>
                <a:srgbClr val="002060"/>
              </a:solidFill>
            </a:endParaRPr>
          </a:p>
          <a:p>
            <a:r>
              <a:rPr lang="en-US" b="1" dirty="0">
                <a:solidFill>
                  <a:srgbClr val="002060"/>
                </a:solidFill>
              </a:rPr>
              <a:t>32,000 slots = 40% of estimated </a:t>
            </a:r>
            <a:r>
              <a:rPr lang="en-US" b="1" dirty="0" smtClean="0">
                <a:solidFill>
                  <a:srgbClr val="002060"/>
                </a:solidFill>
              </a:rPr>
              <a:t>demand</a:t>
            </a:r>
            <a:endParaRPr lang="en-US" b="1" dirty="0">
              <a:solidFill>
                <a:srgbClr val="002060"/>
              </a:solidFill>
            </a:endParaRPr>
          </a:p>
          <a:p>
            <a:r>
              <a:rPr lang="en-US" b="1" dirty="0">
                <a:solidFill>
                  <a:srgbClr val="002060"/>
                </a:solidFill>
              </a:rPr>
              <a:t>R&amp;R callers –  </a:t>
            </a:r>
            <a:r>
              <a:rPr lang="en-US" b="1" dirty="0" smtClean="0">
                <a:solidFill>
                  <a:srgbClr val="002060"/>
                </a:solidFill>
              </a:rPr>
              <a:t>most can find care </a:t>
            </a:r>
          </a:p>
          <a:p>
            <a:r>
              <a:rPr lang="en-US" b="1" dirty="0" smtClean="0">
                <a:solidFill>
                  <a:srgbClr val="002060"/>
                </a:solidFill>
              </a:rPr>
              <a:t>High </a:t>
            </a:r>
            <a:r>
              <a:rPr lang="en-US" b="1" dirty="0">
                <a:solidFill>
                  <a:srgbClr val="002060"/>
                </a:solidFill>
              </a:rPr>
              <a:t>vacancies in existing </a:t>
            </a:r>
            <a:r>
              <a:rPr lang="en-US" b="1" dirty="0" smtClean="0">
                <a:solidFill>
                  <a:srgbClr val="002060"/>
                </a:solidFill>
              </a:rPr>
              <a:t>programs</a:t>
            </a:r>
          </a:p>
          <a:p>
            <a:pPr algn="ctr">
              <a:buNone/>
            </a:pPr>
            <a:r>
              <a:rPr lang="en-US" sz="3200" b="1" dirty="0" smtClean="0">
                <a:solidFill>
                  <a:srgbClr val="002060"/>
                </a:solidFill>
              </a:rPr>
              <a:t>“B” </a:t>
            </a:r>
          </a:p>
          <a:p>
            <a:pPr algn="ctr">
              <a:buNone/>
            </a:pPr>
            <a:endParaRPr lang="en-US" sz="3200" b="1" dirty="0" smtClean="0">
              <a:solidFill>
                <a:srgbClr val="002060"/>
              </a:solidFill>
            </a:endParaRPr>
          </a:p>
          <a:p>
            <a:r>
              <a:rPr lang="en-US" sz="3200" b="1" dirty="0" smtClean="0">
                <a:solidFill>
                  <a:srgbClr val="002060"/>
                </a:solidFill>
              </a:rPr>
              <a:t>Follow up – look at location and hours</a:t>
            </a:r>
            <a:endParaRPr lang="en-US" sz="3200" b="1" dirty="0">
              <a:solidFill>
                <a:srgbClr val="002060"/>
              </a:solidFill>
            </a:endParaRPr>
          </a:p>
        </p:txBody>
      </p:sp>
    </p:spTree>
    <p:extLst>
      <p:ext uri="{BB962C8B-B14F-4D97-AF65-F5344CB8AC3E}">
        <p14:creationId xmlns:p14="http://schemas.microsoft.com/office/powerpoint/2010/main" val="3150114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257800"/>
          </a:xfrm>
        </p:spPr>
        <p:txBody>
          <a:bodyPr/>
          <a:lstStyle/>
          <a:p>
            <a:pPr marL="0" indent="0" algn="ctr">
              <a:buNone/>
            </a:pPr>
            <a:r>
              <a:rPr lang="en-US" sz="4000" b="1" dirty="0">
                <a:solidFill>
                  <a:srgbClr val="C00000"/>
                </a:solidFill>
              </a:rPr>
              <a:t>Westchester </a:t>
            </a:r>
            <a:r>
              <a:rPr lang="en-US" sz="4000" b="1" dirty="0" smtClean="0">
                <a:solidFill>
                  <a:srgbClr val="C00000"/>
                </a:solidFill>
              </a:rPr>
              <a:t>Affordability</a:t>
            </a:r>
          </a:p>
          <a:p>
            <a:pPr marL="0" indent="0" algn="ctr">
              <a:buNone/>
            </a:pPr>
            <a:endParaRPr lang="en-US" sz="4000" b="1" dirty="0" smtClean="0">
              <a:solidFill>
                <a:srgbClr val="C00000"/>
              </a:solidFill>
            </a:endParaRPr>
          </a:p>
          <a:p>
            <a:r>
              <a:rPr lang="en-US" b="1" dirty="0" smtClean="0">
                <a:solidFill>
                  <a:srgbClr val="002060"/>
                </a:solidFill>
              </a:rPr>
              <a:t>Mean costs tapered off but still high</a:t>
            </a:r>
          </a:p>
          <a:p>
            <a:r>
              <a:rPr lang="en-US" b="1" dirty="0" smtClean="0">
                <a:solidFill>
                  <a:srgbClr val="002060"/>
                </a:solidFill>
              </a:rPr>
              <a:t>Parents struggling to pay for care even at higher incomes </a:t>
            </a:r>
          </a:p>
          <a:p>
            <a:r>
              <a:rPr lang="en-US" b="1" dirty="0" smtClean="0">
                <a:solidFill>
                  <a:srgbClr val="002060"/>
                </a:solidFill>
              </a:rPr>
              <a:t>Less financial assistance for lower-income</a:t>
            </a:r>
          </a:p>
          <a:p>
            <a:r>
              <a:rPr lang="en-US" b="1" dirty="0" smtClean="0">
                <a:solidFill>
                  <a:srgbClr val="002060"/>
                </a:solidFill>
              </a:rPr>
              <a:t>Little to no assistance for middle-income</a:t>
            </a:r>
          </a:p>
          <a:p>
            <a:pPr marL="0" indent="0" algn="ctr">
              <a:buNone/>
            </a:pPr>
            <a:r>
              <a:rPr lang="en-US" b="1" dirty="0" smtClean="0">
                <a:solidFill>
                  <a:srgbClr val="002060"/>
                </a:solidFill>
              </a:rPr>
              <a:t>“</a:t>
            </a:r>
            <a:r>
              <a:rPr lang="en-US" sz="3200" b="1" dirty="0" smtClean="0">
                <a:solidFill>
                  <a:srgbClr val="002060"/>
                </a:solidFill>
              </a:rPr>
              <a:t>D-”</a:t>
            </a:r>
          </a:p>
          <a:p>
            <a:r>
              <a:rPr lang="en-US" sz="3200" b="1" dirty="0" smtClean="0">
                <a:solidFill>
                  <a:srgbClr val="002060"/>
                </a:solidFill>
              </a:rPr>
              <a:t>Follow up – education and advocacy</a:t>
            </a:r>
            <a:endParaRPr lang="en-US" sz="3200" b="1" dirty="0">
              <a:solidFill>
                <a:srgbClr val="002060"/>
              </a:solidFill>
            </a:endParaRPr>
          </a:p>
          <a:p>
            <a:pPr algn="ctr"/>
            <a:endParaRPr lang="en-US" sz="2000" b="1" dirty="0" smtClean="0">
              <a:solidFill>
                <a:schemeClr val="tx2"/>
              </a:solidFill>
            </a:endParaRPr>
          </a:p>
        </p:txBody>
      </p:sp>
    </p:spTree>
    <p:extLst>
      <p:ext uri="{BB962C8B-B14F-4D97-AF65-F5344CB8AC3E}">
        <p14:creationId xmlns:p14="http://schemas.microsoft.com/office/powerpoint/2010/main" val="1667222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382000" cy="5105400"/>
          </a:xfrm>
        </p:spPr>
        <p:txBody>
          <a:bodyPr/>
          <a:lstStyle/>
          <a:p>
            <a:pPr marL="0" indent="0" algn="ctr">
              <a:buNone/>
            </a:pPr>
            <a:r>
              <a:rPr lang="en-US" sz="4000" b="1" dirty="0">
                <a:solidFill>
                  <a:srgbClr val="C00000"/>
                </a:solidFill>
              </a:rPr>
              <a:t>Westchester </a:t>
            </a:r>
            <a:r>
              <a:rPr lang="en-US" sz="4000" b="1" dirty="0" smtClean="0">
                <a:solidFill>
                  <a:srgbClr val="C00000"/>
                </a:solidFill>
              </a:rPr>
              <a:t>Quality</a:t>
            </a:r>
          </a:p>
          <a:p>
            <a:pPr marL="0" indent="0" algn="ctr">
              <a:buNone/>
            </a:pPr>
            <a:endParaRPr lang="en-US" sz="1600" b="1" dirty="0" smtClean="0">
              <a:solidFill>
                <a:schemeClr val="tx2"/>
              </a:solidFill>
            </a:endParaRPr>
          </a:p>
          <a:p>
            <a:r>
              <a:rPr lang="en-US" b="1" dirty="0" smtClean="0">
                <a:solidFill>
                  <a:srgbClr val="002060"/>
                </a:solidFill>
              </a:rPr>
              <a:t>Few nationally </a:t>
            </a:r>
            <a:r>
              <a:rPr lang="en-US" b="1" dirty="0">
                <a:solidFill>
                  <a:srgbClr val="002060"/>
                </a:solidFill>
              </a:rPr>
              <a:t>accredited </a:t>
            </a:r>
            <a:r>
              <a:rPr lang="en-US" b="1" dirty="0" smtClean="0">
                <a:solidFill>
                  <a:srgbClr val="002060"/>
                </a:solidFill>
              </a:rPr>
              <a:t>programs</a:t>
            </a:r>
          </a:p>
          <a:p>
            <a:r>
              <a:rPr lang="en-US" b="1" dirty="0" smtClean="0">
                <a:solidFill>
                  <a:srgbClr val="002060"/>
                </a:solidFill>
              </a:rPr>
              <a:t>High parent satisfaction per survey</a:t>
            </a:r>
            <a:endParaRPr lang="en-US" b="1" dirty="0">
              <a:solidFill>
                <a:srgbClr val="002060"/>
              </a:solidFill>
            </a:endParaRPr>
          </a:p>
          <a:p>
            <a:r>
              <a:rPr lang="en-US" b="1" dirty="0" smtClean="0">
                <a:solidFill>
                  <a:srgbClr val="002060"/>
                </a:solidFill>
              </a:rPr>
              <a:t>Increased </a:t>
            </a:r>
            <a:r>
              <a:rPr lang="en-US" b="1" dirty="0">
                <a:solidFill>
                  <a:srgbClr val="002060"/>
                </a:solidFill>
              </a:rPr>
              <a:t>quality improvement activity</a:t>
            </a:r>
          </a:p>
          <a:p>
            <a:r>
              <a:rPr lang="en-US" b="1" dirty="0" err="1">
                <a:solidFill>
                  <a:srgbClr val="002060"/>
                </a:solidFill>
              </a:rPr>
              <a:t>QUALITYstarsNY</a:t>
            </a:r>
            <a:r>
              <a:rPr lang="en-US" b="1" dirty="0">
                <a:solidFill>
                  <a:srgbClr val="002060"/>
                </a:solidFill>
              </a:rPr>
              <a:t> participation robust and growing</a:t>
            </a:r>
          </a:p>
          <a:p>
            <a:pPr marL="0" indent="0" algn="ctr">
              <a:buNone/>
            </a:pPr>
            <a:r>
              <a:rPr lang="en-US" sz="3200" b="1" dirty="0" smtClean="0">
                <a:solidFill>
                  <a:srgbClr val="002060"/>
                </a:solidFill>
              </a:rPr>
              <a:t>“B”</a:t>
            </a:r>
            <a:r>
              <a:rPr lang="en-US" b="1" dirty="0" smtClean="0">
                <a:solidFill>
                  <a:srgbClr val="002060"/>
                </a:solidFill>
              </a:rPr>
              <a:t> </a:t>
            </a:r>
            <a:endParaRPr lang="en-US" b="1" dirty="0">
              <a:solidFill>
                <a:srgbClr val="002060"/>
              </a:solidFill>
            </a:endParaRPr>
          </a:p>
          <a:p>
            <a:r>
              <a:rPr lang="en-US" b="1" dirty="0" smtClean="0">
                <a:solidFill>
                  <a:srgbClr val="002060"/>
                </a:solidFill>
              </a:rPr>
              <a:t>Follow up – Expand QI activity, advocate for QSNY, educate parents on quality</a:t>
            </a:r>
          </a:p>
        </p:txBody>
      </p:sp>
    </p:spTree>
    <p:extLst>
      <p:ext uri="{BB962C8B-B14F-4D97-AF65-F5344CB8AC3E}">
        <p14:creationId xmlns:p14="http://schemas.microsoft.com/office/powerpoint/2010/main" val="2337738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73200"/>
            <a:ext cx="7772400" cy="508000"/>
          </a:xfrm>
        </p:spPr>
        <p:txBody>
          <a:bodyPr/>
          <a:lstStyle/>
          <a:p>
            <a:pPr algn="ctr"/>
            <a:r>
              <a:rPr lang="en-US" dirty="0" smtClean="0"/>
              <a:t>Council Public Policy Agenda</a:t>
            </a:r>
            <a:endParaRPr lang="en-US" dirty="0"/>
          </a:p>
        </p:txBody>
      </p:sp>
      <p:sp>
        <p:nvSpPr>
          <p:cNvPr id="3" name="Content Placeholder 2"/>
          <p:cNvSpPr>
            <a:spLocks noGrp="1"/>
          </p:cNvSpPr>
          <p:nvPr>
            <p:ph idx="1"/>
          </p:nvPr>
        </p:nvSpPr>
        <p:spPr>
          <a:xfrm>
            <a:off x="762000" y="2160588"/>
            <a:ext cx="8058150" cy="4011612"/>
          </a:xfrm>
        </p:spPr>
        <p:txBody>
          <a:bodyPr/>
          <a:lstStyle/>
          <a:p>
            <a:r>
              <a:rPr lang="en-US" b="1" dirty="0" smtClean="0">
                <a:solidFill>
                  <a:srgbClr val="002060"/>
                </a:solidFill>
              </a:rPr>
              <a:t>Economic Impact and Benefits</a:t>
            </a:r>
          </a:p>
          <a:p>
            <a:pPr lvl="1"/>
            <a:r>
              <a:rPr lang="en-US" sz="2800" dirty="0" smtClean="0">
                <a:solidFill>
                  <a:srgbClr val="002060"/>
                </a:solidFill>
              </a:rPr>
              <a:t>Changing the perception – ROI, societal benefits </a:t>
            </a:r>
            <a:endParaRPr lang="en-US" sz="2800" b="1" dirty="0" smtClean="0">
              <a:solidFill>
                <a:srgbClr val="002060"/>
              </a:solidFill>
            </a:endParaRPr>
          </a:p>
          <a:p>
            <a:r>
              <a:rPr lang="en-US" b="1" dirty="0" smtClean="0">
                <a:solidFill>
                  <a:srgbClr val="002060"/>
                </a:solidFill>
              </a:rPr>
              <a:t>Affordability</a:t>
            </a:r>
          </a:p>
          <a:p>
            <a:pPr lvl="1"/>
            <a:r>
              <a:rPr lang="en-US" sz="2800" dirty="0" smtClean="0">
                <a:solidFill>
                  <a:srgbClr val="002060"/>
                </a:solidFill>
              </a:rPr>
              <a:t>Increase and manage public investment</a:t>
            </a:r>
          </a:p>
          <a:p>
            <a:r>
              <a:rPr lang="en-US" b="1" dirty="0" smtClean="0">
                <a:solidFill>
                  <a:srgbClr val="002060"/>
                </a:solidFill>
              </a:rPr>
              <a:t>Quality</a:t>
            </a:r>
          </a:p>
          <a:p>
            <a:pPr lvl="1"/>
            <a:r>
              <a:rPr lang="en-US" sz="2800" dirty="0" smtClean="0">
                <a:solidFill>
                  <a:srgbClr val="002060"/>
                </a:solidFill>
              </a:rPr>
              <a:t>Promote importance of quality</a:t>
            </a:r>
          </a:p>
          <a:p>
            <a:pPr lvl="1"/>
            <a:r>
              <a:rPr lang="en-US" sz="2800" dirty="0" smtClean="0">
                <a:solidFill>
                  <a:srgbClr val="002060"/>
                </a:solidFill>
              </a:rPr>
              <a:t>Fund and fully implement QSNY</a:t>
            </a:r>
            <a:endParaRPr lang="en-US" sz="2800" b="1" dirty="0">
              <a:solidFill>
                <a:srgbClr val="002060"/>
              </a:solidFill>
            </a:endParaRPr>
          </a:p>
        </p:txBody>
      </p:sp>
    </p:spTree>
    <p:extLst>
      <p:ext uri="{BB962C8B-B14F-4D97-AF65-F5344CB8AC3E}">
        <p14:creationId xmlns:p14="http://schemas.microsoft.com/office/powerpoint/2010/main" val="31025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 and A</a:t>
            </a:r>
            <a:endParaRPr lang="en-US" dirty="0"/>
          </a:p>
        </p:txBody>
      </p:sp>
      <p:sp>
        <p:nvSpPr>
          <p:cNvPr id="3" name="Content Placeholder 2"/>
          <p:cNvSpPr>
            <a:spLocks noGrp="1"/>
          </p:cNvSpPr>
          <p:nvPr>
            <p:ph idx="1"/>
          </p:nvPr>
        </p:nvSpPr>
        <p:spPr/>
        <p:txBody>
          <a:bodyPr/>
          <a:lstStyle/>
          <a:p>
            <a:pPr marL="0" indent="0">
              <a:buNone/>
            </a:pPr>
            <a:r>
              <a:rPr lang="en-US" sz="3200" b="1" dirty="0" smtClean="0">
                <a:solidFill>
                  <a:srgbClr val="002060"/>
                </a:solidFill>
              </a:rPr>
              <a:t>Jeff Samuelson and Steve </a:t>
            </a:r>
            <a:r>
              <a:rPr lang="en-US" sz="3200" b="1" dirty="0" err="1" smtClean="0">
                <a:solidFill>
                  <a:srgbClr val="002060"/>
                </a:solidFill>
              </a:rPr>
              <a:t>Wysmuller</a:t>
            </a:r>
            <a:r>
              <a:rPr lang="en-US" sz="3200" b="1" dirty="0" smtClean="0">
                <a:solidFill>
                  <a:srgbClr val="002060"/>
                </a:solidFill>
              </a:rPr>
              <a:t>, CCCW Public Policy Committee</a:t>
            </a:r>
          </a:p>
          <a:p>
            <a:endParaRPr lang="en-US" b="1" dirty="0">
              <a:solidFill>
                <a:srgbClr val="002060"/>
              </a:solidFill>
            </a:endParaRPr>
          </a:p>
          <a:p>
            <a:pPr lvl="1"/>
            <a:r>
              <a:rPr lang="en-US" sz="2800" dirty="0" smtClean="0">
                <a:solidFill>
                  <a:srgbClr val="002060"/>
                </a:solidFill>
              </a:rPr>
              <a:t>Reactions?</a:t>
            </a:r>
          </a:p>
          <a:p>
            <a:pPr lvl="1"/>
            <a:r>
              <a:rPr lang="en-US" sz="2800" dirty="0" smtClean="0">
                <a:solidFill>
                  <a:srgbClr val="002060"/>
                </a:solidFill>
              </a:rPr>
              <a:t>Questions?</a:t>
            </a:r>
          </a:p>
          <a:p>
            <a:pPr lvl="1"/>
            <a:r>
              <a:rPr lang="en-US" sz="2800" b="1" dirty="0" smtClean="0">
                <a:solidFill>
                  <a:srgbClr val="002060"/>
                </a:solidFill>
              </a:rPr>
              <a:t>Ideas?</a:t>
            </a:r>
            <a:endParaRPr lang="en-US" sz="2800" b="1" dirty="0">
              <a:solidFill>
                <a:srgbClr val="002060"/>
              </a:solidFill>
            </a:endParaRPr>
          </a:p>
        </p:txBody>
      </p:sp>
    </p:spTree>
    <p:extLst>
      <p:ext uri="{BB962C8B-B14F-4D97-AF65-F5344CB8AC3E}">
        <p14:creationId xmlns:p14="http://schemas.microsoft.com/office/powerpoint/2010/main" val="207727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7" name="AutoShape 5"/>
          <p:cNvSpPr>
            <a:spLocks noChangeArrowheads="1"/>
          </p:cNvSpPr>
          <p:nvPr/>
        </p:nvSpPr>
        <p:spPr bwMode="gray">
          <a:xfrm>
            <a:off x="2590800" y="2057400"/>
            <a:ext cx="3494088" cy="8477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dirty="0" smtClean="0">
                <a:solidFill>
                  <a:schemeClr val="bg1"/>
                </a:solidFill>
                <a:ea typeface="굴림" charset="-127"/>
              </a:rPr>
              <a:t>Landscape of Westchester Child Care </a:t>
            </a:r>
            <a:endParaRPr kumimoji="1" lang="en-US" altLang="ko-KR" sz="2000" b="1" dirty="0">
              <a:solidFill>
                <a:schemeClr val="bg1"/>
              </a:solidFill>
              <a:ea typeface="굴림" charset="-127"/>
            </a:endParaRPr>
          </a:p>
        </p:txBody>
      </p:sp>
      <p:sp>
        <p:nvSpPr>
          <p:cNvPr id="284678" name="AutoShape 6"/>
          <p:cNvSpPr>
            <a:spLocks noChangeArrowheads="1"/>
          </p:cNvSpPr>
          <p:nvPr/>
        </p:nvSpPr>
        <p:spPr bwMode="gray">
          <a:xfrm>
            <a:off x="2844800" y="4410075"/>
            <a:ext cx="4927600" cy="390525"/>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r>
              <a:rPr kumimoji="1" lang="en-US" altLang="ko-KR" sz="2000" b="1" dirty="0" smtClean="0">
                <a:solidFill>
                  <a:schemeClr val="bg1"/>
                </a:solidFill>
                <a:ea typeface="굴림" charset="-127"/>
              </a:rPr>
              <a:t>Westchester Child Care Report Card</a:t>
            </a:r>
            <a:endParaRPr kumimoji="1" lang="en-US" altLang="ko-KR" sz="2000" b="1" dirty="0">
              <a:solidFill>
                <a:schemeClr val="bg1"/>
              </a:solidFill>
              <a:ea typeface="굴림" charset="-127"/>
            </a:endParaRPr>
          </a:p>
        </p:txBody>
      </p:sp>
      <p:sp>
        <p:nvSpPr>
          <p:cNvPr id="14" name="Rectangle 2"/>
          <p:cNvSpPr>
            <a:spLocks noGrp="1" noChangeArrowheads="1"/>
          </p:cNvSpPr>
          <p:nvPr>
            <p:ph type="title"/>
          </p:nvPr>
        </p:nvSpPr>
        <p:spPr>
          <a:xfrm>
            <a:off x="4572000" y="0"/>
            <a:ext cx="4392612" cy="1627188"/>
          </a:xfrm>
        </p:spPr>
        <p:txBody>
          <a:bodyPr/>
          <a:lstStyle/>
          <a:p>
            <a:r>
              <a:rPr lang="en-US" dirty="0" smtClean="0"/>
              <a:t>Today’s Program</a:t>
            </a:r>
            <a:endParaRPr lang="uk-UA" b="0" dirty="0"/>
          </a:p>
        </p:txBody>
      </p:sp>
      <p:sp>
        <p:nvSpPr>
          <p:cNvPr id="17" name="AutoShape 5"/>
          <p:cNvSpPr>
            <a:spLocks noChangeArrowheads="1"/>
          </p:cNvSpPr>
          <p:nvPr/>
        </p:nvSpPr>
        <p:spPr bwMode="gray">
          <a:xfrm>
            <a:off x="1828800" y="3581400"/>
            <a:ext cx="5410200" cy="2133600"/>
          </a:xfrm>
          <a:prstGeom prst="roundRect">
            <a:avLst>
              <a:gd name="adj" fmla="val 16667"/>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marL="285750" indent="-285750">
              <a:buFont typeface="Arial" pitchFamily="34" charset="0"/>
              <a:buChar char="•"/>
            </a:pPr>
            <a:r>
              <a:rPr lang="en-US" sz="3200" b="1" dirty="0" smtClean="0">
                <a:solidFill>
                  <a:srgbClr val="FF0000"/>
                </a:solidFill>
              </a:rPr>
              <a:t>U.S. and NYS trends</a:t>
            </a:r>
          </a:p>
          <a:p>
            <a:pPr marL="285750" indent="-285750">
              <a:buFont typeface="Arial" pitchFamily="34" charset="0"/>
              <a:buChar char="•"/>
            </a:pPr>
            <a:r>
              <a:rPr lang="en-US" sz="3200" b="1" dirty="0" smtClean="0">
                <a:solidFill>
                  <a:srgbClr val="FF0000"/>
                </a:solidFill>
              </a:rPr>
              <a:t>Westchester child care sector</a:t>
            </a:r>
          </a:p>
          <a:p>
            <a:pPr marL="285750" indent="-285750">
              <a:buFont typeface="Arial" pitchFamily="34" charset="0"/>
              <a:buChar char="•"/>
            </a:pPr>
            <a:r>
              <a:rPr lang="en-US" sz="3200" b="1" dirty="0" smtClean="0">
                <a:solidFill>
                  <a:srgbClr val="FF0000"/>
                </a:solidFill>
              </a:rPr>
              <a:t>Parent child care survey</a:t>
            </a:r>
          </a:p>
          <a:p>
            <a:pPr marL="285750" indent="-285750">
              <a:buFont typeface="Arial" pitchFamily="34" charset="0"/>
              <a:buChar char="•"/>
            </a:pPr>
            <a:r>
              <a:rPr lang="en-US" sz="3200" b="1" dirty="0" smtClean="0">
                <a:solidFill>
                  <a:srgbClr val="FF0000"/>
                </a:solidFill>
              </a:rPr>
              <a:t>Report card grades</a:t>
            </a:r>
          </a:p>
          <a:p>
            <a:pPr marL="742950" lvl="1" indent="-285750">
              <a:buFont typeface="Arial" pitchFamily="34" charset="0"/>
              <a:buChar char="•"/>
            </a:pPr>
            <a:r>
              <a:rPr lang="en-US" sz="2800" b="1" dirty="0" smtClean="0">
                <a:solidFill>
                  <a:srgbClr val="002060"/>
                </a:solidFill>
              </a:rPr>
              <a:t>Supply</a:t>
            </a:r>
          </a:p>
          <a:p>
            <a:pPr marL="742950" lvl="1" indent="-285750">
              <a:buFont typeface="Arial" pitchFamily="34" charset="0"/>
              <a:buChar char="•"/>
            </a:pPr>
            <a:r>
              <a:rPr lang="en-US" sz="2800" b="1" dirty="0" smtClean="0">
                <a:solidFill>
                  <a:srgbClr val="002060"/>
                </a:solidFill>
              </a:rPr>
              <a:t>Cost</a:t>
            </a:r>
          </a:p>
          <a:p>
            <a:pPr marL="742950" lvl="1" indent="-285750">
              <a:buFont typeface="Arial" pitchFamily="34" charset="0"/>
              <a:buChar char="•"/>
            </a:pPr>
            <a:r>
              <a:rPr lang="en-US" sz="2800" b="1" dirty="0" smtClean="0">
                <a:solidFill>
                  <a:srgbClr val="002060"/>
                </a:solidFill>
              </a:rPr>
              <a:t>Quality</a:t>
            </a:r>
          </a:p>
          <a:p>
            <a:pPr marL="285750" indent="-285750">
              <a:buFont typeface="Arial" pitchFamily="34" charset="0"/>
              <a:buChar char="•"/>
            </a:pPr>
            <a:r>
              <a:rPr lang="en-US" sz="3200" b="1" dirty="0" smtClean="0">
                <a:solidFill>
                  <a:srgbClr val="FF0000"/>
                </a:solidFill>
              </a:rPr>
              <a:t>Q and A</a:t>
            </a:r>
          </a:p>
          <a:p>
            <a:pPr marL="285750" indent="-285750">
              <a:buFont typeface="Arial" pitchFamily="34" charset="0"/>
              <a:buChar char="•"/>
            </a:pPr>
            <a:r>
              <a:rPr lang="en-US" sz="3200" b="1" dirty="0" smtClean="0">
                <a:solidFill>
                  <a:srgbClr val="FF0000"/>
                </a:solidFill>
              </a:rPr>
              <a:t>CCCW Public Policy  Agenda </a:t>
            </a:r>
          </a:p>
          <a:p>
            <a:pPr marL="742950" lvl="1" indent="-285750"/>
            <a:endParaRPr lang="en-US" sz="2000" b="1" dirty="0" smtClean="0">
              <a:solidFill>
                <a:schemeClr val="tx2"/>
              </a:solidFill>
            </a:endParaRPr>
          </a:p>
          <a:p>
            <a:pPr marL="742950" lvl="1" indent="-285750">
              <a:buFont typeface="Arial" pitchFamily="34" charset="0"/>
              <a:buChar char="•"/>
            </a:pPr>
            <a:endParaRPr lang="en-US" sz="2000" b="1" dirty="0" smtClean="0">
              <a:solidFill>
                <a:schemeClr val="tx2"/>
              </a:solidFill>
            </a:endParaRPr>
          </a:p>
          <a:p>
            <a:pPr marL="742950" lvl="1" indent="-285750">
              <a:buFont typeface="Arial" pitchFamily="34" charset="0"/>
              <a:buChar char="•"/>
            </a:pPr>
            <a:endParaRPr lang="en-US" sz="2000" b="1" dirty="0" smtClean="0">
              <a:solidFill>
                <a:schemeClr val="tx2"/>
              </a:solidFill>
            </a:endParaRPr>
          </a:p>
          <a:p>
            <a:pPr marL="742950" lvl="1" indent="-285750">
              <a:buFont typeface="Arial" pitchFamily="34" charset="0"/>
              <a:buChar char="•"/>
            </a:pPr>
            <a:endParaRPr lang="en-US" sz="2000" b="1" dirty="0" smtClean="0">
              <a:solidFill>
                <a:schemeClr val="tx2"/>
              </a:solidFill>
            </a:endParaRPr>
          </a:p>
          <a:p>
            <a:pPr marL="742950" lvl="1" indent="-285750">
              <a:buFont typeface="Arial" pitchFamily="34" charset="0"/>
              <a:buChar char="•"/>
            </a:pPr>
            <a:endParaRPr lang="en-US" sz="2000" b="1" dirty="0" smtClean="0">
              <a:solidFill>
                <a:schemeClr val="tx2"/>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85800"/>
            <a:ext cx="4164177" cy="508000"/>
          </a:xfrm>
        </p:spPr>
        <p:txBody>
          <a:bodyPr/>
          <a:lstStyle/>
          <a:p>
            <a:r>
              <a:rPr lang="en-US" dirty="0" smtClean="0"/>
              <a:t>What will you do?</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514600"/>
            <a:ext cx="5844846" cy="3886200"/>
          </a:xfrm>
          <a:prstGeom prst="rect">
            <a:avLst/>
          </a:prstGeom>
        </p:spPr>
      </p:pic>
    </p:spTree>
    <p:extLst>
      <p:ext uri="{BB962C8B-B14F-4D97-AF65-F5344CB8AC3E}">
        <p14:creationId xmlns:p14="http://schemas.microsoft.com/office/powerpoint/2010/main" val="1018395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gray">
          <a:xfrm>
            <a:off x="4891088" y="1111250"/>
            <a:ext cx="3948112"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90000"/>
              </a:lnSpc>
              <a:spcBef>
                <a:spcPct val="20000"/>
              </a:spcBef>
            </a:pPr>
            <a:endParaRPr lang="en-US" altLang="ko-KR" sz="2000" dirty="0">
              <a:solidFill>
                <a:schemeClr val="accent2"/>
              </a:solidFill>
              <a:ea typeface="굴림" charset="-127"/>
            </a:endParaRPr>
          </a:p>
        </p:txBody>
      </p:sp>
      <p:sp>
        <p:nvSpPr>
          <p:cNvPr id="302083" name="WordArt 3"/>
          <p:cNvSpPr>
            <a:spLocks noChangeArrowheads="1" noChangeShapeType="1" noTextEdit="1"/>
          </p:cNvSpPr>
          <p:nvPr/>
        </p:nvSpPr>
        <p:spPr bwMode="gray">
          <a:xfrm>
            <a:off x="457200" y="380157"/>
            <a:ext cx="3744913" cy="508000"/>
          </a:xfrm>
          <a:prstGeom prst="rect">
            <a:avLst/>
          </a:prstGeom>
        </p:spPr>
        <p:txBody>
          <a:bodyPr wrap="none" fromWordArt="1">
            <a:prstTxWarp prst="textDeflate">
              <a:avLst>
                <a:gd name="adj" fmla="val 0"/>
              </a:avLst>
            </a:prstTxWarp>
          </a:bodyPr>
          <a:lstStyle/>
          <a:p>
            <a:pPr algn="ctr"/>
            <a:r>
              <a:rPr lang="en-US" sz="3600" b="1" kern="10" dirty="0">
                <a:ln w="38100">
                  <a:solidFill>
                    <a:srgbClr val="FFFFFF"/>
                  </a:solidFill>
                  <a:round/>
                  <a:headEnd/>
                  <a:tailEnd/>
                </a:ln>
                <a:gradFill rotWithShape="1">
                  <a:gsLst>
                    <a:gs pos="0">
                      <a:schemeClr val="tx2"/>
                    </a:gs>
                    <a:gs pos="100000">
                      <a:schemeClr val="hlink"/>
                    </a:gs>
                  </a:gsLst>
                  <a:lin ang="0" scaled="1"/>
                </a:gradFill>
                <a:effectLst>
                  <a:outerShdw dist="107763" dir="2700000" algn="ctr" rotWithShape="0">
                    <a:srgbClr val="868686">
                      <a:alpha val="50000"/>
                    </a:srgbClr>
                  </a:outerShdw>
                </a:effectLst>
                <a:latin typeface="Arial"/>
                <a:cs typeface="Arial"/>
              </a:rPr>
              <a:t>Thank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5144" y="215900"/>
            <a:ext cx="1967753" cy="6722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2083"/>
                                        </p:tgtEl>
                                        <p:attrNameLst>
                                          <p:attrName>style.visibility</p:attrName>
                                        </p:attrNameLst>
                                      </p:cBhvr>
                                      <p:to>
                                        <p:strVal val="visible"/>
                                      </p:to>
                                    </p:set>
                                    <p:anim calcmode="lin" valueType="num">
                                      <p:cBhvr>
                                        <p:cTn id="7" dur="500" fill="hold"/>
                                        <p:tgtEl>
                                          <p:spTgt spid="302083"/>
                                        </p:tgtEl>
                                        <p:attrNameLst>
                                          <p:attrName>ppt_w</p:attrName>
                                        </p:attrNameLst>
                                      </p:cBhvr>
                                      <p:tavLst>
                                        <p:tav tm="0">
                                          <p:val>
                                            <p:fltVal val="0"/>
                                          </p:val>
                                        </p:tav>
                                        <p:tav tm="100000">
                                          <p:val>
                                            <p:strVal val="#ppt_w"/>
                                          </p:val>
                                        </p:tav>
                                      </p:tavLst>
                                    </p:anim>
                                    <p:anim calcmode="lin" valueType="num">
                                      <p:cBhvr>
                                        <p:cTn id="8" dur="500" fill="hold"/>
                                        <p:tgtEl>
                                          <p:spTgt spid="302083"/>
                                        </p:tgtEl>
                                        <p:attrNameLst>
                                          <p:attrName>ppt_h</p:attrName>
                                        </p:attrNameLst>
                                      </p:cBhvr>
                                      <p:tavLst>
                                        <p:tav tm="0">
                                          <p:val>
                                            <p:fltVal val="0"/>
                                          </p:val>
                                        </p:tav>
                                        <p:tav tm="100000">
                                          <p:val>
                                            <p:strVal val="#ppt_h"/>
                                          </p:val>
                                        </p:tav>
                                      </p:tavLst>
                                    </p:anim>
                                    <p:animEffect transition="in" filter="fade">
                                      <p:cBhvr>
                                        <p:cTn id="9" dur="500"/>
                                        <p:tgtEl>
                                          <p:spTgt spid="302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6919" r="6919"/>
          <a:stretch/>
        </p:blipFill>
        <p:spPr>
          <a:xfrm>
            <a:off x="5029200" y="2882898"/>
            <a:ext cx="4191000" cy="3975102"/>
          </a:xfrm>
          <a:prstGeom prst="rect">
            <a:avLst/>
          </a:prstGeom>
        </p:spPr>
      </p:pic>
      <p:sp>
        <p:nvSpPr>
          <p:cNvPr id="283651" name="Rectangle 3"/>
          <p:cNvSpPr>
            <a:spLocks noGrp="1" noChangeArrowheads="1"/>
          </p:cNvSpPr>
          <p:nvPr>
            <p:ph type="body" idx="1"/>
          </p:nvPr>
        </p:nvSpPr>
        <p:spPr>
          <a:xfrm>
            <a:off x="381000" y="2286000"/>
            <a:ext cx="4648200" cy="3505200"/>
          </a:xfrm>
        </p:spPr>
        <p:txBody>
          <a:bodyPr/>
          <a:lstStyle/>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r>
              <a:rPr lang="en-US" sz="3200" b="1" dirty="0" smtClean="0">
                <a:solidFill>
                  <a:srgbClr val="0070C0"/>
                </a:solidFill>
              </a:rPr>
              <a:t>The competition for good jobs and business is global.</a:t>
            </a:r>
          </a:p>
        </p:txBody>
      </p:sp>
    </p:spTree>
    <p:extLst>
      <p:ext uri="{BB962C8B-B14F-4D97-AF65-F5344CB8AC3E}">
        <p14:creationId xmlns:p14="http://schemas.microsoft.com/office/powerpoint/2010/main" val="276524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447800"/>
            <a:ext cx="7620000" cy="508000"/>
          </a:xfrm>
        </p:spPr>
        <p:txBody>
          <a:bodyPr/>
          <a:lstStyle/>
          <a:p>
            <a:pPr algn="ctr"/>
            <a:r>
              <a:rPr lang="en-US" dirty="0" smtClean="0"/>
              <a:t>The jobs race doesn’t start here </a:t>
            </a:r>
            <a:endParaRPr lang="en-US" dirty="0"/>
          </a:p>
        </p:txBody>
      </p:sp>
      <p:sp>
        <p:nvSpPr>
          <p:cNvPr id="3" name="Content Placeholder 2"/>
          <p:cNvSpPr>
            <a:spLocks noGrp="1"/>
          </p:cNvSpPr>
          <p:nvPr>
            <p:ph idx="1"/>
          </p:nvPr>
        </p:nvSpPr>
        <p:spPr/>
        <p:txBody>
          <a:bodyPr/>
          <a:lstStyle/>
          <a:p>
            <a:endParaRPr lang="en-US" b="1" dirty="0">
              <a:solidFill>
                <a:srgbClr val="002060"/>
              </a:solidFill>
            </a:endParaRPr>
          </a:p>
        </p:txBody>
      </p:sp>
      <p:pic>
        <p:nvPicPr>
          <p:cNvPr id="3074" name="Picture 2" descr="S:\Vol1\Agency Photos\Constant Contact Photos- Approved\Teens Learning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9800"/>
            <a:ext cx="80010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73200"/>
            <a:ext cx="8077200" cy="508000"/>
          </a:xfrm>
        </p:spPr>
        <p:txBody>
          <a:bodyPr/>
          <a:lstStyle/>
          <a:p>
            <a:pPr algn="ctr"/>
            <a:r>
              <a:rPr lang="en-US" dirty="0" smtClean="0"/>
              <a:t>It doesn’t even start here</a:t>
            </a:r>
            <a:endParaRPr lang="en-US" dirty="0"/>
          </a:p>
        </p:txBody>
      </p:sp>
      <p:sp>
        <p:nvSpPr>
          <p:cNvPr id="3" name="Content Placeholder 2"/>
          <p:cNvSpPr>
            <a:spLocks noGrp="1"/>
          </p:cNvSpPr>
          <p:nvPr>
            <p:ph idx="1"/>
          </p:nvPr>
        </p:nvSpPr>
        <p:spPr>
          <a:xfrm>
            <a:off x="428625" y="2160588"/>
            <a:ext cx="8134350" cy="4011612"/>
          </a:xfrm>
        </p:spPr>
        <p:txBody>
          <a:bodyPr/>
          <a:lstStyle/>
          <a:p>
            <a:endParaRPr lang="en-US" dirty="0"/>
          </a:p>
        </p:txBody>
      </p:sp>
      <p:pic>
        <p:nvPicPr>
          <p:cNvPr id="4098" name="Picture 2" descr="S:\Vol1\Agency Photos\Constant Contact Photos- Approved\Kids In L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59000"/>
            <a:ext cx="76200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3725914" cy="2971800"/>
          </a:xfrm>
        </p:spPr>
        <p:txBody>
          <a:bodyPr/>
          <a:lstStyle/>
          <a:p>
            <a:pPr marL="0" indent="0" algn="ctr">
              <a:buNone/>
            </a:pPr>
            <a:endParaRPr lang="en-US" sz="3200" b="1" dirty="0" smtClean="0">
              <a:solidFill>
                <a:srgbClr val="002060"/>
              </a:solidFill>
            </a:endParaRPr>
          </a:p>
          <a:p>
            <a:pPr marL="0" indent="0" algn="ctr">
              <a:buNone/>
            </a:pPr>
            <a:endParaRPr lang="en-US" sz="3200" b="1" dirty="0" smtClean="0">
              <a:solidFill>
                <a:srgbClr val="002060"/>
              </a:solidFill>
            </a:endParaRPr>
          </a:p>
          <a:p>
            <a:pPr marL="0" indent="0" algn="ctr">
              <a:buNone/>
            </a:pPr>
            <a:r>
              <a:rPr lang="en-US" sz="3600" b="1" dirty="0" smtClean="0">
                <a:solidFill>
                  <a:srgbClr val="002060"/>
                </a:solidFill>
              </a:rPr>
              <a:t>The jobs race starts here.</a:t>
            </a:r>
            <a:endParaRPr lang="en-US" sz="3600" b="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124200"/>
            <a:ext cx="4667316" cy="3395472"/>
          </a:xfrm>
          <a:prstGeom prst="rect">
            <a:avLst/>
          </a:prstGeom>
        </p:spPr>
      </p:pic>
    </p:spTree>
    <p:extLst>
      <p:ext uri="{BB962C8B-B14F-4D97-AF65-F5344CB8AC3E}">
        <p14:creationId xmlns:p14="http://schemas.microsoft.com/office/powerpoint/2010/main" val="204418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981200"/>
            <a:ext cx="4648200" cy="4038600"/>
          </a:xfrm>
        </p:spPr>
        <p:txBody>
          <a:bodyPr/>
          <a:lstStyle/>
          <a:p>
            <a:pPr marL="0" indent="0">
              <a:buNone/>
            </a:pPr>
            <a:r>
              <a:rPr lang="en-US" sz="3200" b="1" dirty="0" smtClean="0">
                <a:solidFill>
                  <a:srgbClr val="002060"/>
                </a:solidFill>
              </a:rPr>
              <a:t>Shift in thinking about early learning at national and state levels</a:t>
            </a:r>
          </a:p>
          <a:p>
            <a:pPr marL="0" indent="0"/>
            <a:r>
              <a:rPr lang="en-US" sz="3200" b="1" dirty="0" smtClean="0">
                <a:solidFill>
                  <a:srgbClr val="C00000"/>
                </a:solidFill>
              </a:rPr>
              <a:t>Early Learning Plan</a:t>
            </a:r>
          </a:p>
          <a:p>
            <a:pPr marL="0" indent="0"/>
            <a:r>
              <a:rPr lang="en-US" sz="3200" b="1" dirty="0" smtClean="0">
                <a:solidFill>
                  <a:srgbClr val="C00000"/>
                </a:solidFill>
              </a:rPr>
              <a:t>New CCDF </a:t>
            </a:r>
            <a:r>
              <a:rPr lang="en-US" sz="3200" b="1" dirty="0" err="1" smtClean="0">
                <a:solidFill>
                  <a:srgbClr val="C00000"/>
                </a:solidFill>
              </a:rPr>
              <a:t>regs</a:t>
            </a:r>
            <a:endParaRPr lang="en-US" sz="3200" b="1" dirty="0" smtClean="0">
              <a:solidFill>
                <a:srgbClr val="C00000"/>
              </a:solidFill>
            </a:endParaRPr>
          </a:p>
          <a:p>
            <a:pPr marL="0" indent="0"/>
            <a:r>
              <a:rPr lang="en-US" sz="3200" b="1" dirty="0" smtClean="0">
                <a:solidFill>
                  <a:srgbClr val="C00000"/>
                </a:solidFill>
              </a:rPr>
              <a:t>NYS UPK$</a:t>
            </a:r>
          </a:p>
          <a:p>
            <a:pPr marL="0" indent="0"/>
            <a:r>
              <a:rPr lang="en-US" sz="3200" b="1" dirty="0" smtClean="0">
                <a:solidFill>
                  <a:srgbClr val="C00000"/>
                </a:solidFill>
              </a:rPr>
              <a:t>ELCG application</a:t>
            </a:r>
          </a:p>
          <a:p>
            <a:pPr marL="0" indent="0">
              <a:buNone/>
            </a:pPr>
            <a:endParaRPr lang="en-US" sz="4000" b="1" dirty="0" smtClean="0">
              <a:solidFill>
                <a:schemeClr val="tx2"/>
              </a:solidFill>
            </a:endParaRPr>
          </a:p>
          <a:p>
            <a:pPr marL="0" indent="0">
              <a:buNone/>
            </a:pPr>
            <a:endParaRPr lang="en-US" sz="4000" b="1" dirty="0" smtClean="0">
              <a:solidFill>
                <a:schemeClr val="tx2"/>
              </a:solidFill>
            </a:endParaRPr>
          </a:p>
          <a:p>
            <a:pPr marL="0" indent="0">
              <a:buNone/>
            </a:pPr>
            <a:endParaRPr lang="en-US" sz="4000" b="1" dirty="0"/>
          </a:p>
          <a:p>
            <a:pPr marL="0" indent="0">
              <a:buNone/>
            </a:pPr>
            <a:endParaRPr lang="en-US" sz="1600" b="1" dirty="0"/>
          </a:p>
        </p:txBody>
      </p:sp>
      <p:pic>
        <p:nvPicPr>
          <p:cNvPr id="303106" name="Picture 2" descr="http://cdn.sheknows.com/articles/2010/09/working-mother-with-bab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466" r="6666"/>
          <a:stretch/>
        </p:blipFill>
        <p:spPr bwMode="auto">
          <a:xfrm>
            <a:off x="457200" y="3352800"/>
            <a:ext cx="3535680" cy="299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50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7848600" cy="4283314"/>
          </a:xfrm>
        </p:spPr>
        <p:txBody>
          <a:bodyPr/>
          <a:lstStyle/>
          <a:p>
            <a:endParaRPr lang="en-US" b="1" dirty="0" smtClean="0">
              <a:solidFill>
                <a:srgbClr val="002060"/>
              </a:solidFill>
            </a:endParaRPr>
          </a:p>
          <a:p>
            <a:r>
              <a:rPr lang="en-US" b="1" dirty="0" smtClean="0">
                <a:solidFill>
                  <a:srgbClr val="002060"/>
                </a:solidFill>
              </a:rPr>
              <a:t>757 vs. 761 prior year</a:t>
            </a:r>
          </a:p>
          <a:p>
            <a:r>
              <a:rPr lang="en-US" b="1" dirty="0" smtClean="0">
                <a:solidFill>
                  <a:srgbClr val="002060"/>
                </a:solidFill>
              </a:rPr>
              <a:t>Slots up 1% to 32,193 - up 14% in 5 </a:t>
            </a:r>
            <a:r>
              <a:rPr lang="en-US" b="1" dirty="0" err="1" smtClean="0">
                <a:solidFill>
                  <a:srgbClr val="002060"/>
                </a:solidFill>
              </a:rPr>
              <a:t>yrs</a:t>
            </a:r>
            <a:endParaRPr lang="en-US" b="1" dirty="0" smtClean="0">
              <a:solidFill>
                <a:srgbClr val="002060"/>
              </a:solidFill>
            </a:endParaRPr>
          </a:p>
          <a:p>
            <a:r>
              <a:rPr lang="en-US" b="1" dirty="0" smtClean="0">
                <a:solidFill>
                  <a:srgbClr val="002060"/>
                </a:solidFill>
              </a:rPr>
              <a:t>Centers are 56% of all slots</a:t>
            </a:r>
          </a:p>
          <a:p>
            <a:r>
              <a:rPr lang="en-US" b="1" dirty="0" smtClean="0">
                <a:solidFill>
                  <a:srgbClr val="002060"/>
                </a:solidFill>
              </a:rPr>
              <a:t>Half as many family providers as a decade ago – 343 to 179</a:t>
            </a:r>
          </a:p>
          <a:p>
            <a:r>
              <a:rPr lang="en-US" b="1" dirty="0" smtClean="0">
                <a:solidFill>
                  <a:srgbClr val="002060"/>
                </a:solidFill>
              </a:rPr>
              <a:t>Group family has doubled to 264</a:t>
            </a:r>
          </a:p>
          <a:p>
            <a:r>
              <a:rPr lang="en-US" b="1" dirty="0" smtClean="0">
                <a:solidFill>
                  <a:srgbClr val="002060"/>
                </a:solidFill>
              </a:rPr>
              <a:t>School age at lowest in decade at 109</a:t>
            </a:r>
          </a:p>
          <a:p>
            <a:endParaRPr lang="en-US" sz="2000" dirty="0" smtClean="0">
              <a:solidFill>
                <a:schemeClr val="tx2"/>
              </a:solidFill>
            </a:endParaRPr>
          </a:p>
          <a:p>
            <a:endParaRPr lang="en-US" sz="2000" dirty="0" smtClean="0">
              <a:solidFill>
                <a:schemeClr val="tx2"/>
              </a:solidFill>
            </a:endParaRPr>
          </a:p>
        </p:txBody>
      </p:sp>
      <p:sp>
        <p:nvSpPr>
          <p:cNvPr id="6" name="Content Placeholder 2"/>
          <p:cNvSpPr txBox="1">
            <a:spLocks/>
          </p:cNvSpPr>
          <p:nvPr/>
        </p:nvSpPr>
        <p:spPr bwMode="auto">
          <a:xfrm>
            <a:off x="838200" y="1371600"/>
            <a:ext cx="764381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sz="3600" b="1" dirty="0" smtClean="0">
                <a:solidFill>
                  <a:srgbClr val="C00000"/>
                </a:solidFill>
              </a:rPr>
              <a:t>Our Child Care Sector - Supply </a:t>
            </a:r>
          </a:p>
          <a:p>
            <a:pPr marL="0" indent="0">
              <a:buFontTx/>
              <a:buNone/>
            </a:pPr>
            <a:endParaRPr lang="en-US" sz="1800" b="1" dirty="0" smtClean="0">
              <a:solidFill>
                <a:schemeClr val="tx2"/>
              </a:solidFill>
            </a:endParaRPr>
          </a:p>
        </p:txBody>
      </p:sp>
    </p:spTree>
    <p:extLst>
      <p:ext uri="{BB962C8B-B14F-4D97-AF65-F5344CB8AC3E}">
        <p14:creationId xmlns:p14="http://schemas.microsoft.com/office/powerpoint/2010/main" val="1994074132"/>
      </p:ext>
    </p:extLst>
  </p:cSld>
  <p:clrMapOvr>
    <a:masterClrMapping/>
  </p:clrMapOvr>
</p:sld>
</file>

<file path=ppt/theme/theme1.xml><?xml version="1.0" encoding="utf-8"?>
<a:theme xmlns:a="http://schemas.openxmlformats.org/drawingml/2006/main" name="template-17">
  <a:themeElements>
    <a:clrScheme name="template-17 8">
      <a:dk1>
        <a:srgbClr val="4D4D4D"/>
      </a:dk1>
      <a:lt1>
        <a:srgbClr val="FFFFFF"/>
      </a:lt1>
      <a:dk2>
        <a:srgbClr val="000000"/>
      </a:dk2>
      <a:lt2>
        <a:srgbClr val="FF6600"/>
      </a:lt2>
      <a:accent1>
        <a:srgbClr val="FF9966"/>
      </a:accent1>
      <a:accent2>
        <a:srgbClr val="CC0000"/>
      </a:accent2>
      <a:accent3>
        <a:srgbClr val="FFFFFF"/>
      </a:accent3>
      <a:accent4>
        <a:srgbClr val="404040"/>
      </a:accent4>
      <a:accent5>
        <a:srgbClr val="FFCAB8"/>
      </a:accent5>
      <a:accent6>
        <a:srgbClr val="B90000"/>
      </a:accent6>
      <a:hlink>
        <a:srgbClr val="FFCC66"/>
      </a:hlink>
      <a:folHlink>
        <a:srgbClr val="EAEAEA"/>
      </a:folHlink>
    </a:clrScheme>
    <a:fontScheme name="template-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17 1">
        <a:dk1>
          <a:srgbClr val="111111"/>
        </a:dk1>
        <a:lt1>
          <a:srgbClr val="FFFFFF"/>
        </a:lt1>
        <a:dk2>
          <a:srgbClr val="000000"/>
        </a:dk2>
        <a:lt2>
          <a:srgbClr val="800000"/>
        </a:lt2>
        <a:accent1>
          <a:srgbClr val="CC0000"/>
        </a:accent1>
        <a:accent2>
          <a:srgbClr val="FFFF99"/>
        </a:accent2>
        <a:accent3>
          <a:srgbClr val="FFFFFF"/>
        </a:accent3>
        <a:accent4>
          <a:srgbClr val="0D0D0D"/>
        </a:accent4>
        <a:accent5>
          <a:srgbClr val="E2AAAA"/>
        </a:accent5>
        <a:accent6>
          <a:srgbClr val="E7E78A"/>
        </a:accent6>
        <a:hlink>
          <a:srgbClr val="B2B2B2"/>
        </a:hlink>
        <a:folHlink>
          <a:srgbClr val="EAEAEA"/>
        </a:folHlink>
      </a:clrScheme>
      <a:clrMap bg1="lt1" tx1="dk1" bg2="lt2" tx2="dk2" accent1="accent1" accent2="accent2" accent3="accent3" accent4="accent4" accent5="accent5" accent6="accent6" hlink="hlink" folHlink="folHlink"/>
    </a:extraClrScheme>
    <a:extraClrScheme>
      <a:clrScheme name="template-17 2">
        <a:dk1>
          <a:srgbClr val="111111"/>
        </a:dk1>
        <a:lt1>
          <a:srgbClr val="FFFFFF"/>
        </a:lt1>
        <a:dk2>
          <a:srgbClr val="000000"/>
        </a:dk2>
        <a:lt2>
          <a:srgbClr val="993300"/>
        </a:lt2>
        <a:accent1>
          <a:srgbClr val="FFCC66"/>
        </a:accent1>
        <a:accent2>
          <a:srgbClr val="FF6600"/>
        </a:accent2>
        <a:accent3>
          <a:srgbClr val="FFFFFF"/>
        </a:accent3>
        <a:accent4>
          <a:srgbClr val="0D0D0D"/>
        </a:accent4>
        <a:accent5>
          <a:srgbClr val="FFE2B8"/>
        </a:accent5>
        <a:accent6>
          <a:srgbClr val="E75C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17 3">
        <a:dk1>
          <a:srgbClr val="111111"/>
        </a:dk1>
        <a:lt1>
          <a:srgbClr val="FFFFFF"/>
        </a:lt1>
        <a:dk2>
          <a:srgbClr val="000000"/>
        </a:dk2>
        <a:lt2>
          <a:srgbClr val="996633"/>
        </a:lt2>
        <a:accent1>
          <a:srgbClr val="FFCC66"/>
        </a:accent1>
        <a:accent2>
          <a:srgbClr val="800000"/>
        </a:accent2>
        <a:accent3>
          <a:srgbClr val="FFFFFF"/>
        </a:accent3>
        <a:accent4>
          <a:srgbClr val="0D0D0D"/>
        </a:accent4>
        <a:accent5>
          <a:srgbClr val="FFE2B8"/>
        </a:accent5>
        <a:accent6>
          <a:srgbClr val="730000"/>
        </a:accent6>
        <a:hlink>
          <a:srgbClr val="FF9933"/>
        </a:hlink>
        <a:folHlink>
          <a:srgbClr val="EAEAEA"/>
        </a:folHlink>
      </a:clrScheme>
      <a:clrMap bg1="lt1" tx1="dk1" bg2="lt2" tx2="dk2" accent1="accent1" accent2="accent2" accent3="accent3" accent4="accent4" accent5="accent5" accent6="accent6" hlink="hlink" folHlink="folHlink"/>
    </a:extraClrScheme>
    <a:extraClrScheme>
      <a:clrScheme name="template-17 4">
        <a:dk1>
          <a:srgbClr val="111111"/>
        </a:dk1>
        <a:lt1>
          <a:srgbClr val="FFFFFF"/>
        </a:lt1>
        <a:dk2>
          <a:srgbClr val="000000"/>
        </a:dk2>
        <a:lt2>
          <a:srgbClr val="663300"/>
        </a:lt2>
        <a:accent1>
          <a:srgbClr val="FF9966"/>
        </a:accent1>
        <a:accent2>
          <a:srgbClr val="800000"/>
        </a:accent2>
        <a:accent3>
          <a:srgbClr val="FFFFFF"/>
        </a:accent3>
        <a:accent4>
          <a:srgbClr val="0D0D0D"/>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17 5">
        <a:dk1>
          <a:srgbClr val="111111"/>
        </a:dk1>
        <a:lt1>
          <a:srgbClr val="FFFFFF"/>
        </a:lt1>
        <a:dk2>
          <a:srgbClr val="000000"/>
        </a:dk2>
        <a:lt2>
          <a:srgbClr val="663300"/>
        </a:lt2>
        <a:accent1>
          <a:srgbClr val="FF9966"/>
        </a:accent1>
        <a:accent2>
          <a:srgbClr val="FF5050"/>
        </a:accent2>
        <a:accent3>
          <a:srgbClr val="FFFFFF"/>
        </a:accent3>
        <a:accent4>
          <a:srgbClr val="0D0D0D"/>
        </a:accent4>
        <a:accent5>
          <a:srgbClr val="FFCAB8"/>
        </a:accent5>
        <a:accent6>
          <a:srgbClr val="E74848"/>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17 6">
        <a:dk1>
          <a:srgbClr val="111111"/>
        </a:dk1>
        <a:lt1>
          <a:srgbClr val="FFFFFF"/>
        </a:lt1>
        <a:dk2>
          <a:srgbClr val="000000"/>
        </a:dk2>
        <a:lt2>
          <a:srgbClr val="663300"/>
        </a:lt2>
        <a:accent1>
          <a:srgbClr val="FF9966"/>
        </a:accent1>
        <a:accent2>
          <a:srgbClr val="CC0000"/>
        </a:accent2>
        <a:accent3>
          <a:srgbClr val="FFFFFF"/>
        </a:accent3>
        <a:accent4>
          <a:srgbClr val="0D0D0D"/>
        </a:accent4>
        <a:accent5>
          <a:srgbClr val="FFCAB8"/>
        </a:accent5>
        <a:accent6>
          <a:srgbClr val="B9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17 7">
        <a:dk1>
          <a:srgbClr val="111111"/>
        </a:dk1>
        <a:lt1>
          <a:srgbClr val="FFFFFF"/>
        </a:lt1>
        <a:dk2>
          <a:srgbClr val="000000"/>
        </a:dk2>
        <a:lt2>
          <a:srgbClr val="FF6600"/>
        </a:lt2>
        <a:accent1>
          <a:srgbClr val="FF9966"/>
        </a:accent1>
        <a:accent2>
          <a:srgbClr val="CC0000"/>
        </a:accent2>
        <a:accent3>
          <a:srgbClr val="FFFFFF"/>
        </a:accent3>
        <a:accent4>
          <a:srgbClr val="0D0D0D"/>
        </a:accent4>
        <a:accent5>
          <a:srgbClr val="FFCAB8"/>
        </a:accent5>
        <a:accent6>
          <a:srgbClr val="B9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17 8">
        <a:dk1>
          <a:srgbClr val="4D4D4D"/>
        </a:dk1>
        <a:lt1>
          <a:srgbClr val="FFFFFF"/>
        </a:lt1>
        <a:dk2>
          <a:srgbClr val="000000"/>
        </a:dk2>
        <a:lt2>
          <a:srgbClr val="FF6600"/>
        </a:lt2>
        <a:accent1>
          <a:srgbClr val="FF9966"/>
        </a:accent1>
        <a:accent2>
          <a:srgbClr val="CC0000"/>
        </a:accent2>
        <a:accent3>
          <a:srgbClr val="FFFFFF"/>
        </a:accent3>
        <a:accent4>
          <a:srgbClr val="404040"/>
        </a:accent4>
        <a:accent5>
          <a:srgbClr val="FFCAB8"/>
        </a:accent5>
        <a:accent6>
          <a:srgbClr val="B9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template-17</Template>
  <TotalTime>2409</TotalTime>
  <Words>4877</Words>
  <Application>Microsoft Office PowerPoint</Application>
  <PresentationFormat>On-screen Show (4:3)</PresentationFormat>
  <Paragraphs>456</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template-17</vt:lpstr>
      <vt:lpstr>PowerPoint Presentation</vt:lpstr>
      <vt:lpstr>Welcome –   Council Board of Directors</vt:lpstr>
      <vt:lpstr>Today’s Program</vt:lpstr>
      <vt:lpstr>PowerPoint Presentation</vt:lpstr>
      <vt:lpstr>The jobs race doesn’t start here </vt:lpstr>
      <vt:lpstr>It doesn’t even start here</vt:lpstr>
      <vt:lpstr>PowerPoint Presentation</vt:lpstr>
      <vt:lpstr>PowerPoint Presentation</vt:lpstr>
      <vt:lpstr>PowerPoint Presentation</vt:lpstr>
      <vt:lpstr>Our Child Care Sector - Supply</vt:lpstr>
      <vt:lpstr>Our Child Care Sector -  Affordability</vt:lpstr>
      <vt:lpstr>Our Child Care Sector - Affordability</vt:lpstr>
      <vt:lpstr>PowerPoint Presentation</vt:lpstr>
      <vt:lpstr>Our Child Care Sector -  Quality</vt:lpstr>
      <vt:lpstr>Parent Child Care Survey</vt:lpstr>
      <vt:lpstr>Survey Respondents </vt:lpstr>
      <vt:lpstr>Survey Respondents</vt:lpstr>
      <vt:lpstr>Type of Child Care Being Used</vt:lpstr>
      <vt:lpstr>Leading Choice Factors </vt:lpstr>
      <vt:lpstr>Cost of Child Care </vt:lpstr>
      <vt:lpstr>Paying for Child Care</vt:lpstr>
      <vt:lpstr>Child Care Subsidy Recipients</vt:lpstr>
      <vt:lpstr>Satisfaction with Child Care </vt:lpstr>
      <vt:lpstr>Survey Conclusions</vt:lpstr>
      <vt:lpstr>PowerPoint Presentation</vt:lpstr>
      <vt:lpstr>PowerPoint Presentation</vt:lpstr>
      <vt:lpstr>PowerPoint Presentation</vt:lpstr>
      <vt:lpstr>Council Public Policy Agenda</vt:lpstr>
      <vt:lpstr>Q and A</vt:lpstr>
      <vt:lpstr>What will you 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CCC</cp:lastModifiedBy>
  <cp:revision>140</cp:revision>
  <cp:lastPrinted>2013-10-17T16:26:31Z</cp:lastPrinted>
  <dcterms:created xsi:type="dcterms:W3CDTF">2012-11-07T01:45:08Z</dcterms:created>
  <dcterms:modified xsi:type="dcterms:W3CDTF">2013-11-08T17:57:46Z</dcterms:modified>
</cp:coreProperties>
</file>